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2.png" ContentType="image/png"/>
  <Override PartName="/ppt/media/image10.jpeg" ContentType="image/jpeg"/>
  <Override PartName="/ppt/media/image5.png" ContentType="image/png"/>
  <Override PartName="/ppt/media/image13.png" ContentType="image/png"/>
  <Override PartName="/ppt/media/image11.jpeg" ContentType="image/jpeg"/>
  <Override PartName="/ppt/media/image9.jpeg" ContentType="image/jpeg"/>
  <Override PartName="/ppt/media/image8.png" ContentType="image/png"/>
  <Override PartName="/ppt/media/image22.png" ContentType="image/png"/>
  <Override PartName="/ppt/media/image19.jpeg" ContentType="image/jpeg"/>
  <Override PartName="/ppt/media/image21.png" ContentType="image/png"/>
  <Override PartName="/ppt/media/image4.png" ContentType="image/png"/>
  <Override PartName="/ppt/media/image17.png" ContentType="image/png"/>
  <Override PartName="/ppt/media/image16.jpeg" ContentType="image/jpe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7.jpeg" ContentType="image/jpeg"/>
  <Override PartName="/ppt/media/image18.png" ContentType="image/png"/>
  <Override PartName="/ppt/media/image20.png" ContentType="image/png"/>
  <Override PartName="/ppt/media/image6.png" ContentType="image/pn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7068800" cy="96012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76B697-0435-425C-9DF5-4D5429D15926}"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1674EC30-1B54-4860-A95B-A7A1730D48DD}">
      <dgm:prSet phldrT="[Text]"/>
      <dgm:spPr/>
      <dgm:t>
        <a:bodyPr/>
        <a:lstStyle/>
        <a:p>
          <a:r>
            <a:rPr lang="nl-NL" dirty="0">
              <a:latin typeface="Roboto Bk" pitchFamily="2" charset="0"/>
              <a:ea typeface="Roboto Bk" pitchFamily="2" charset="0"/>
            </a:rPr>
            <a:t>Collect</a:t>
          </a:r>
          <a:endParaRPr lang="en-US" dirty="0">
            <a:latin typeface="Roboto Bk" pitchFamily="2" charset="0"/>
            <a:ea typeface="Roboto Bk" pitchFamily="2" charset="0"/>
          </a:endParaRPr>
        </a:p>
      </dgm:t>
    </dgm:pt>
    <dgm:pt modelId="{AD8CBF7A-F937-469C-942D-48C322102BBC}" type="parTrans" cxnId="{A2545B96-5CA2-42DF-8EBB-042AF57EBA46}">
      <dgm:prSet/>
      <dgm:spPr/>
      <dgm:t>
        <a:bodyPr/>
        <a:lstStyle/>
        <a:p>
          <a:endParaRPr lang="en-US"/>
        </a:p>
      </dgm:t>
    </dgm:pt>
    <dgm:pt modelId="{81AC8ECC-79F1-4D7A-A793-F414C205F33C}" type="sibTrans" cxnId="{A2545B96-5CA2-42DF-8EBB-042AF57EBA46}">
      <dgm:prSet/>
      <dgm:spPr/>
      <dgm:t>
        <a:bodyPr/>
        <a:lstStyle/>
        <a:p>
          <a:endParaRPr lang="en-US"/>
        </a:p>
      </dgm:t>
    </dgm:pt>
    <dgm:pt modelId="{A063C76F-0C8F-4BFA-B89E-79C150E3E6C8}">
      <dgm:prSet phldrT="[Text]"/>
      <dgm:spPr/>
      <dgm:t>
        <a:bodyPr/>
        <a:lstStyle/>
        <a:p>
          <a:r>
            <a:rPr lang="nl-NL" dirty="0">
              <a:latin typeface="Roboto" pitchFamily="2" charset="0"/>
              <a:ea typeface="Roboto" pitchFamily="2" charset="0"/>
            </a:rPr>
            <a:t>retroharmonize</a:t>
          </a:r>
          <a:endParaRPr lang="en-US" dirty="0">
            <a:latin typeface="Roboto" pitchFamily="2" charset="0"/>
            <a:ea typeface="Roboto" pitchFamily="2" charset="0"/>
          </a:endParaRPr>
        </a:p>
      </dgm:t>
    </dgm:pt>
    <dgm:pt modelId="{8E74C430-F129-400D-8A87-019028F96517}" type="parTrans" cxnId="{17B8213D-0C10-4BF0-8CEB-B8AAC6757150}">
      <dgm:prSet/>
      <dgm:spPr/>
      <dgm:t>
        <a:bodyPr/>
        <a:lstStyle/>
        <a:p>
          <a:endParaRPr lang="en-US"/>
        </a:p>
      </dgm:t>
    </dgm:pt>
    <dgm:pt modelId="{BEC11080-D352-4E9A-B4E7-C34FB07519D8}" type="sibTrans" cxnId="{17B8213D-0C10-4BF0-8CEB-B8AAC6757150}">
      <dgm:prSet/>
      <dgm:spPr/>
      <dgm:t>
        <a:bodyPr/>
        <a:lstStyle/>
        <a:p>
          <a:endParaRPr lang="en-US"/>
        </a:p>
      </dgm:t>
    </dgm:pt>
    <dgm:pt modelId="{E9A44220-F9D8-43ED-AEB0-EE7481F32890}">
      <dgm:prSet phldrT="[Text]"/>
      <dgm:spPr/>
      <dgm:t>
        <a:bodyPr/>
        <a:lstStyle/>
        <a:p>
          <a:r>
            <a:rPr lang="nl-NL" dirty="0">
              <a:latin typeface="Roboto" pitchFamily="2" charset="0"/>
              <a:ea typeface="Roboto" pitchFamily="2" charset="0"/>
            </a:rPr>
            <a:t>regions</a:t>
          </a:r>
          <a:endParaRPr lang="en-US" dirty="0">
            <a:latin typeface="Roboto" pitchFamily="2" charset="0"/>
            <a:ea typeface="Roboto" pitchFamily="2" charset="0"/>
          </a:endParaRPr>
        </a:p>
      </dgm:t>
    </dgm:pt>
    <dgm:pt modelId="{3E32BC54-F707-4BAF-944A-D872A8A04D71}" type="parTrans" cxnId="{DE9C054D-1E9E-4EF2-A57A-2ED5229357AE}">
      <dgm:prSet/>
      <dgm:spPr/>
      <dgm:t>
        <a:bodyPr/>
        <a:lstStyle/>
        <a:p>
          <a:endParaRPr lang="en-US"/>
        </a:p>
      </dgm:t>
    </dgm:pt>
    <dgm:pt modelId="{994E081C-773C-42AE-B6DA-D013E2A0E817}" type="sibTrans" cxnId="{DE9C054D-1E9E-4EF2-A57A-2ED5229357AE}">
      <dgm:prSet/>
      <dgm:spPr/>
      <dgm:t>
        <a:bodyPr/>
        <a:lstStyle/>
        <a:p>
          <a:endParaRPr lang="en-US"/>
        </a:p>
      </dgm:t>
    </dgm:pt>
    <dgm:pt modelId="{C243F136-A371-4478-B2C6-ADA009E31D09}">
      <dgm:prSet phldrT="[Text]" custT="1"/>
      <dgm:spPr/>
      <dgm:t>
        <a:bodyPr/>
        <a:lstStyle/>
        <a:p>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gm:t>
    </dgm:pt>
    <dgm:pt modelId="{64A23AA7-F888-4035-9932-DD9439D06CA9}" type="parTrans" cxnId="{910422EF-1625-47B5-8172-61D640AE136D}">
      <dgm:prSet/>
      <dgm:spPr/>
      <dgm:t>
        <a:bodyPr/>
        <a:lstStyle/>
        <a:p>
          <a:endParaRPr lang="en-US"/>
        </a:p>
      </dgm:t>
    </dgm:pt>
    <dgm:pt modelId="{D00A6A5B-AA11-4CC3-9B4B-DFCA38195423}" type="sibTrans" cxnId="{910422EF-1625-47B5-8172-61D640AE136D}">
      <dgm:prSet/>
      <dgm:spPr/>
      <dgm:t>
        <a:bodyPr/>
        <a:lstStyle/>
        <a:p>
          <a:endParaRPr lang="en-US"/>
        </a:p>
      </dgm:t>
    </dgm:pt>
    <dgm:pt modelId="{5EB105A3-0E6B-4F11-B9BA-276C5623A8AF}">
      <dgm:prSet phldrT="[Text]" custT="1"/>
      <dgm:spPr/>
      <dgm:t>
        <a:bodyPr/>
        <a:lstStyle/>
        <a:p>
          <a:r>
            <a:rPr lang="nl-NL" sz="1800" dirty="0">
              <a:latin typeface="Roboto" pitchFamily="2" charset="0"/>
              <a:ea typeface="Roboto" pitchFamily="2" charset="0"/>
            </a:rPr>
            <a:t>Recode/ transform</a:t>
          </a:r>
          <a:endParaRPr lang="en-US" sz="1800" dirty="0">
            <a:latin typeface="Roboto" pitchFamily="2" charset="0"/>
            <a:ea typeface="Roboto" pitchFamily="2" charset="0"/>
          </a:endParaRPr>
        </a:p>
      </dgm:t>
    </dgm:pt>
    <dgm:pt modelId="{E86A3EBD-C4A4-4ACC-8FD7-0DCA4266D1B0}" type="parTrans" cxnId="{A7575124-667F-42C4-9A41-47F136169183}">
      <dgm:prSet/>
      <dgm:spPr/>
      <dgm:t>
        <a:bodyPr/>
        <a:lstStyle/>
        <a:p>
          <a:endParaRPr lang="en-US"/>
        </a:p>
      </dgm:t>
    </dgm:pt>
    <dgm:pt modelId="{06C94447-9324-4795-8B3D-A54308F29464}" type="sibTrans" cxnId="{A7575124-667F-42C4-9A41-47F136169183}">
      <dgm:prSet/>
      <dgm:spPr/>
      <dgm:t>
        <a:bodyPr/>
        <a:lstStyle/>
        <a:p>
          <a:endParaRPr lang="en-US"/>
        </a:p>
      </dgm:t>
    </dgm:pt>
    <dgm:pt modelId="{3FF68685-C939-43D1-93A2-07F767A9AC82}">
      <dgm:prSet phldrT="[Text]" custT="1"/>
      <dgm:spPr/>
      <dgm:t>
        <a:bodyPr/>
        <a:lstStyle/>
        <a:p>
          <a:r>
            <a:rPr lang="nl-NL" sz="1800" dirty="0">
              <a:latin typeface="Roboto" pitchFamily="2" charset="0"/>
              <a:ea typeface="Roboto" pitchFamily="2" charset="0"/>
            </a:rPr>
            <a:t>Impute, correct</a:t>
          </a:r>
          <a:endParaRPr lang="en-US" sz="1800" dirty="0">
            <a:latin typeface="Roboto" pitchFamily="2" charset="0"/>
            <a:ea typeface="Roboto" pitchFamily="2" charset="0"/>
          </a:endParaRPr>
        </a:p>
      </dgm:t>
    </dgm:pt>
    <dgm:pt modelId="{379D16F1-8808-48DE-BF2E-06768101D1FA}" type="parTrans" cxnId="{16370430-5F54-4CE9-A6C6-5B6439657221}">
      <dgm:prSet/>
      <dgm:spPr/>
      <dgm:t>
        <a:bodyPr/>
        <a:lstStyle/>
        <a:p>
          <a:endParaRPr lang="en-US"/>
        </a:p>
      </dgm:t>
    </dgm:pt>
    <dgm:pt modelId="{3FCCACF2-F4B2-494D-90B3-BC27E13FED10}" type="sibTrans" cxnId="{16370430-5F54-4CE9-A6C6-5B6439657221}">
      <dgm:prSet/>
      <dgm:spPr/>
      <dgm:t>
        <a:bodyPr/>
        <a:lstStyle/>
        <a:p>
          <a:endParaRPr lang="en-US"/>
        </a:p>
      </dgm:t>
    </dgm:pt>
    <dgm:pt modelId="{FD9BB394-13AB-4D4F-B7FF-396AD7E99B40}">
      <dgm:prSet phldrT="[Text]"/>
      <dgm:spPr/>
      <dgm:t>
        <a:bodyPr/>
        <a:lstStyle/>
        <a:p>
          <a:r>
            <a:rPr lang="nl-NL" dirty="0">
              <a:latin typeface="Roboto Bk" pitchFamily="2" charset="0"/>
              <a:ea typeface="Roboto Bk" pitchFamily="2" charset="0"/>
            </a:rPr>
            <a:t>Release</a:t>
          </a:r>
          <a:endParaRPr lang="en-US" dirty="0">
            <a:latin typeface="Roboto Bk" pitchFamily="2" charset="0"/>
            <a:ea typeface="Roboto Bk" pitchFamily="2" charset="0"/>
          </a:endParaRPr>
        </a:p>
      </dgm:t>
    </dgm:pt>
    <dgm:pt modelId="{164835B2-F6D7-4988-9D96-2344266ACC3C}" type="parTrans" cxnId="{E080B4EE-01B2-40B7-A326-7BCA25653F07}">
      <dgm:prSet/>
      <dgm:spPr/>
      <dgm:t>
        <a:bodyPr/>
        <a:lstStyle/>
        <a:p>
          <a:endParaRPr lang="en-US"/>
        </a:p>
      </dgm:t>
    </dgm:pt>
    <dgm:pt modelId="{AD89EE18-D4CC-491C-88E1-C279ED4813CC}" type="sibTrans" cxnId="{E080B4EE-01B2-40B7-A326-7BCA25653F07}">
      <dgm:prSet/>
      <dgm:spPr/>
      <dgm:t>
        <a:bodyPr/>
        <a:lstStyle/>
        <a:p>
          <a:endParaRPr lang="en-US"/>
        </a:p>
      </dgm:t>
    </dgm:pt>
    <dgm:pt modelId="{8DF32B55-A952-4A41-8412-F461CED2F516}">
      <dgm:prSet phldrT="[Text]"/>
      <dgm:spPr/>
      <dgm:t>
        <a:bodyPr/>
        <a:lstStyle/>
        <a:p>
          <a:r>
            <a:rPr lang="nl-NL" dirty="0">
              <a:latin typeface="Roboto" pitchFamily="2" charset="0"/>
              <a:ea typeface="Roboto" pitchFamily="2" charset="0"/>
            </a:rPr>
            <a:t>Automatic documentation</a:t>
          </a:r>
          <a:endParaRPr lang="en-US" dirty="0">
            <a:latin typeface="Roboto" pitchFamily="2" charset="0"/>
            <a:ea typeface="Roboto" pitchFamily="2" charset="0"/>
          </a:endParaRPr>
        </a:p>
      </dgm:t>
    </dgm:pt>
    <dgm:pt modelId="{A1FF048E-0687-49D1-9E66-44BB90BC207D}" type="parTrans" cxnId="{87C1EA8A-B425-463E-A2A7-9451C4481961}">
      <dgm:prSet/>
      <dgm:spPr/>
      <dgm:t>
        <a:bodyPr/>
        <a:lstStyle/>
        <a:p>
          <a:endParaRPr lang="en-US"/>
        </a:p>
      </dgm:t>
    </dgm:pt>
    <dgm:pt modelId="{AFADF7CA-8C8C-4D19-8A5C-941B6B130453}" type="sibTrans" cxnId="{87C1EA8A-B425-463E-A2A7-9451C4481961}">
      <dgm:prSet/>
      <dgm:spPr/>
      <dgm:t>
        <a:bodyPr/>
        <a:lstStyle/>
        <a:p>
          <a:endParaRPr lang="en-US"/>
        </a:p>
      </dgm:t>
    </dgm:pt>
    <dgm:pt modelId="{59CB77FD-AFFC-4678-B9D5-F094AE086D83}">
      <dgm:prSet phldrT="[Text]"/>
      <dgm:spPr/>
      <dgm:t>
        <a:bodyPr/>
        <a:lstStyle/>
        <a:p>
          <a:r>
            <a:rPr lang="nl-NL" dirty="0">
              <a:latin typeface="Roboto" pitchFamily="2" charset="0"/>
              <a:ea typeface="Roboto" pitchFamily="2" charset="0"/>
            </a:rPr>
            <a:t>Placement in research projects</a:t>
          </a:r>
          <a:endParaRPr lang="en-US" dirty="0">
            <a:latin typeface="Roboto" pitchFamily="2" charset="0"/>
            <a:ea typeface="Roboto" pitchFamily="2" charset="0"/>
          </a:endParaRPr>
        </a:p>
      </dgm:t>
    </dgm:pt>
    <dgm:pt modelId="{7B62B050-7426-4D70-9D4F-99D087B6CE8E}" type="parTrans" cxnId="{CA89E8DA-E59F-4E49-BC80-194E413203F1}">
      <dgm:prSet/>
      <dgm:spPr/>
      <dgm:t>
        <a:bodyPr/>
        <a:lstStyle/>
        <a:p>
          <a:endParaRPr lang="en-US"/>
        </a:p>
      </dgm:t>
    </dgm:pt>
    <dgm:pt modelId="{5FA65A94-85EB-4814-89A3-74F82AC42EEE}" type="sibTrans" cxnId="{CA89E8DA-E59F-4E49-BC80-194E413203F1}">
      <dgm:prSet/>
      <dgm:spPr/>
      <dgm:t>
        <a:bodyPr/>
        <a:lstStyle/>
        <a:p>
          <a:endParaRPr lang="en-US"/>
        </a:p>
      </dgm:t>
    </dgm:pt>
    <dgm:pt modelId="{0355F4F5-2F49-4FC7-BB6A-63B950AA6FE1}">
      <dgm:prSet phldrT="[Text]"/>
      <dgm:spPr/>
      <dgm:t>
        <a:bodyPr/>
        <a:lstStyle/>
        <a:p>
          <a:r>
            <a:rPr lang="nl-NL" dirty="0">
              <a:latin typeface="Roboto" pitchFamily="2" charset="0"/>
              <a:ea typeface="Roboto" pitchFamily="2" charset="0"/>
            </a:rPr>
            <a:t>Iotables</a:t>
          </a:r>
          <a:endParaRPr lang="en-US" dirty="0">
            <a:latin typeface="Roboto" pitchFamily="2" charset="0"/>
            <a:ea typeface="Roboto" pitchFamily="2" charset="0"/>
          </a:endParaRPr>
        </a:p>
      </dgm:t>
    </dgm:pt>
    <dgm:pt modelId="{5D2E3B81-CCBE-4EC5-B10A-F60E0665B59F}" type="parTrans" cxnId="{C58B4A53-B756-4621-9DA0-47DAE40EB2A3}">
      <dgm:prSet/>
      <dgm:spPr/>
      <dgm:t>
        <a:bodyPr/>
        <a:lstStyle/>
        <a:p>
          <a:endParaRPr lang="en-US"/>
        </a:p>
      </dgm:t>
    </dgm:pt>
    <dgm:pt modelId="{7596E636-3D49-42D7-AF4B-9319EFB93E35}" type="sibTrans" cxnId="{C58B4A53-B756-4621-9DA0-47DAE40EB2A3}">
      <dgm:prSet/>
      <dgm:spPr/>
      <dgm:t>
        <a:bodyPr/>
        <a:lstStyle/>
        <a:p>
          <a:endParaRPr lang="en-US"/>
        </a:p>
      </dgm:t>
    </dgm:pt>
    <dgm:pt modelId="{C936C6B2-284C-4894-9523-BEDDF8C54F21}">
      <dgm:prSet phldrT="[Text]"/>
      <dgm:spPr/>
      <dgm:t>
        <a:bodyPr/>
        <a:lstStyle/>
        <a:p>
          <a:r>
            <a:rPr lang="nl-NL" dirty="0">
              <a:latin typeface="Roboto" pitchFamily="2" charset="0"/>
              <a:ea typeface="Roboto" pitchFamily="2" charset="0"/>
            </a:rPr>
            <a:t>R/Phython</a:t>
          </a:r>
          <a:endParaRPr lang="en-US" dirty="0">
            <a:latin typeface="Roboto" pitchFamily="2" charset="0"/>
            <a:ea typeface="Roboto" pitchFamily="2" charset="0"/>
          </a:endParaRPr>
        </a:p>
      </dgm:t>
    </dgm:pt>
    <dgm:pt modelId="{C6FAAEC9-A788-446B-A6B9-6CC2A9CB3EEA}" type="parTrans" cxnId="{75B812A2-C5AA-4D32-9CC4-60D54F835CA7}">
      <dgm:prSet/>
      <dgm:spPr/>
      <dgm:t>
        <a:bodyPr/>
        <a:lstStyle/>
        <a:p>
          <a:endParaRPr lang="en-US"/>
        </a:p>
      </dgm:t>
    </dgm:pt>
    <dgm:pt modelId="{5DD13F85-149E-4514-98A5-1871593EA5AE}" type="sibTrans" cxnId="{75B812A2-C5AA-4D32-9CC4-60D54F835CA7}">
      <dgm:prSet/>
      <dgm:spPr/>
      <dgm:t>
        <a:bodyPr/>
        <a:lstStyle/>
        <a:p>
          <a:endParaRPr lang="en-US"/>
        </a:p>
      </dgm:t>
    </dgm:pt>
    <dgm:pt modelId="{8B9C1F80-A47B-4E02-8734-3CB783045B89}">
      <dgm:prSet phldrT="[Text]"/>
      <dgm:spPr/>
      <dgm:t>
        <a:bodyPr/>
        <a:lstStyle/>
        <a:p>
          <a:r>
            <a:rPr lang="nl-NL" dirty="0">
              <a:latin typeface="Roboto" pitchFamily="2" charset="0"/>
              <a:ea typeface="Roboto" pitchFamily="2" charset="0"/>
            </a:rPr>
            <a:t>Data API</a:t>
          </a:r>
          <a:endParaRPr lang="en-US" dirty="0">
            <a:latin typeface="Roboto" pitchFamily="2" charset="0"/>
            <a:ea typeface="Roboto" pitchFamily="2" charset="0"/>
          </a:endParaRPr>
        </a:p>
      </dgm:t>
    </dgm:pt>
    <dgm:pt modelId="{9097F9E1-F196-426A-B250-F93724B05499}" type="parTrans" cxnId="{35DEA7FC-4FCC-4A9C-ABEB-53B2502A86AB}">
      <dgm:prSet/>
      <dgm:spPr/>
      <dgm:t>
        <a:bodyPr/>
        <a:lstStyle/>
        <a:p>
          <a:endParaRPr lang="en-US"/>
        </a:p>
      </dgm:t>
    </dgm:pt>
    <dgm:pt modelId="{1EFF89C5-5476-4B9F-8685-5BB2EF36BFCB}" type="sibTrans" cxnId="{35DEA7FC-4FCC-4A9C-ABEB-53B2502A86AB}">
      <dgm:prSet/>
      <dgm:spPr/>
      <dgm:t>
        <a:bodyPr/>
        <a:lstStyle/>
        <a:p>
          <a:endParaRPr lang="en-US"/>
        </a:p>
      </dgm:t>
    </dgm:pt>
    <dgm:pt modelId="{A39DFB20-4481-4B90-8CB7-BC04F9D23B69}">
      <dgm:prSet phldrT="[Text]" custT="1"/>
      <dgm:spPr/>
      <dgm:t>
        <a:bodyPr/>
        <a:lstStyle/>
        <a:p>
          <a:r>
            <a:rPr lang="nl-NL" sz="1800" dirty="0">
              <a:latin typeface="Roboto" pitchFamily="2" charset="0"/>
              <a:ea typeface="Roboto" pitchFamily="2" charset="0"/>
            </a:rPr>
            <a:t>Validate, test</a:t>
          </a:r>
          <a:endParaRPr lang="en-US" sz="1600" dirty="0">
            <a:latin typeface="Roboto" pitchFamily="2" charset="0"/>
            <a:ea typeface="Roboto" pitchFamily="2" charset="0"/>
          </a:endParaRPr>
        </a:p>
      </dgm:t>
    </dgm:pt>
    <dgm:pt modelId="{0163A4C9-6025-4E6A-9C7D-6EB07B51ABF5}" type="parTrans" cxnId="{15781D8C-60CA-4034-A21D-DD839B602B1B}">
      <dgm:prSet/>
      <dgm:spPr/>
      <dgm:t>
        <a:bodyPr/>
        <a:lstStyle/>
        <a:p>
          <a:endParaRPr lang="en-US"/>
        </a:p>
      </dgm:t>
    </dgm:pt>
    <dgm:pt modelId="{89B6C939-D512-4AD1-B610-E07FA6F39C47}" type="sibTrans" cxnId="{15781D8C-60CA-4034-A21D-DD839B602B1B}">
      <dgm:prSet/>
      <dgm:spPr/>
      <dgm:t>
        <a:bodyPr/>
        <a:lstStyle/>
        <a:p>
          <a:endParaRPr lang="en-US"/>
        </a:p>
      </dgm:t>
    </dgm:pt>
    <dgm:pt modelId="{1A126276-ABB9-41B3-B6F7-B48FF5648797}" type="pres">
      <dgm:prSet presAssocID="{C276B697-0435-425C-9DF5-4D5429D15926}" presName="theList" presStyleCnt="0">
        <dgm:presLayoutVars>
          <dgm:dir/>
          <dgm:animLvl val="lvl"/>
          <dgm:resizeHandles val="exact"/>
        </dgm:presLayoutVars>
      </dgm:prSet>
      <dgm:spPr/>
    </dgm:pt>
    <dgm:pt modelId="{8E52F3D8-AAF6-4BB6-9A02-EF2127D9D0D6}" type="pres">
      <dgm:prSet presAssocID="{1674EC30-1B54-4860-A95B-A7A1730D48DD}" presName="compNode" presStyleCnt="0"/>
      <dgm:spPr/>
    </dgm:pt>
    <dgm:pt modelId="{6092A924-93C3-4B0E-BC08-0ACD652C00B2}" type="pres">
      <dgm:prSet presAssocID="{1674EC30-1B54-4860-A95B-A7A1730D48DD}" presName="noGeometry" presStyleCnt="0"/>
      <dgm:spPr/>
    </dgm:pt>
    <dgm:pt modelId="{1B9C67A5-0E92-4B69-8F80-9CFF8085801A}" type="pres">
      <dgm:prSet presAssocID="{1674EC30-1B54-4860-A95B-A7A1730D48DD}" presName="childTextVisible" presStyleLbl="bgAccFollowNode1" presStyleIdx="0" presStyleCnt="3">
        <dgm:presLayoutVars>
          <dgm:bulletEnabled val="1"/>
        </dgm:presLayoutVars>
      </dgm:prSet>
      <dgm:spPr/>
    </dgm:pt>
    <dgm:pt modelId="{8A447C99-48F2-4108-9246-6B1C55722DEB}" type="pres">
      <dgm:prSet presAssocID="{1674EC30-1B54-4860-A95B-A7A1730D48DD}" presName="childTextHidden" presStyleLbl="bgAccFollowNode1" presStyleIdx="0" presStyleCnt="3"/>
      <dgm:spPr/>
    </dgm:pt>
    <dgm:pt modelId="{ECAD0378-3708-4E5E-871E-72A3B678BC25}" type="pres">
      <dgm:prSet presAssocID="{1674EC30-1B54-4860-A95B-A7A1730D48DD}" presName="parentText" presStyleLbl="node1" presStyleIdx="0" presStyleCnt="3">
        <dgm:presLayoutVars>
          <dgm:chMax val="1"/>
          <dgm:bulletEnabled val="1"/>
        </dgm:presLayoutVars>
      </dgm:prSet>
      <dgm:spPr/>
    </dgm:pt>
    <dgm:pt modelId="{6BD1E829-09AE-4CBB-80DD-39458B1527CC}" type="pres">
      <dgm:prSet presAssocID="{1674EC30-1B54-4860-A95B-A7A1730D48DD}" presName="aSpace" presStyleCnt="0"/>
      <dgm:spPr/>
    </dgm:pt>
    <dgm:pt modelId="{445F0E19-D8F7-4584-971D-63BCD2AACFFB}" type="pres">
      <dgm:prSet presAssocID="{C243F136-A371-4478-B2C6-ADA009E31D09}" presName="compNode" presStyleCnt="0"/>
      <dgm:spPr/>
    </dgm:pt>
    <dgm:pt modelId="{C4D2A690-E5CE-43E2-AED4-0196DE1D2A9C}" type="pres">
      <dgm:prSet presAssocID="{C243F136-A371-4478-B2C6-ADA009E31D09}" presName="noGeometry" presStyleCnt="0"/>
      <dgm:spPr/>
    </dgm:pt>
    <dgm:pt modelId="{614297FE-1BE5-4C55-A9F4-97B714CA764C}" type="pres">
      <dgm:prSet presAssocID="{C243F136-A371-4478-B2C6-ADA009E31D09}" presName="childTextVisible" presStyleLbl="bgAccFollowNode1" presStyleIdx="1" presStyleCnt="3">
        <dgm:presLayoutVars>
          <dgm:bulletEnabled val="1"/>
        </dgm:presLayoutVars>
      </dgm:prSet>
      <dgm:spPr/>
    </dgm:pt>
    <dgm:pt modelId="{ED610C33-0A90-4B9E-AF37-D1F73F9EA5EE}" type="pres">
      <dgm:prSet presAssocID="{C243F136-A371-4478-B2C6-ADA009E31D09}" presName="childTextHidden" presStyleLbl="bgAccFollowNode1" presStyleIdx="1" presStyleCnt="3"/>
      <dgm:spPr/>
    </dgm:pt>
    <dgm:pt modelId="{E9B96769-AC8A-4007-A0E4-2B2846DB8A8B}" type="pres">
      <dgm:prSet presAssocID="{C243F136-A371-4478-B2C6-ADA009E31D09}" presName="parentText" presStyleLbl="node1" presStyleIdx="1" presStyleCnt="3">
        <dgm:presLayoutVars>
          <dgm:chMax val="1"/>
          <dgm:bulletEnabled val="1"/>
        </dgm:presLayoutVars>
      </dgm:prSet>
      <dgm:spPr/>
    </dgm:pt>
    <dgm:pt modelId="{94A86A3E-18EA-4500-B9E9-454E6BB22FD9}" type="pres">
      <dgm:prSet presAssocID="{C243F136-A371-4478-B2C6-ADA009E31D09}" presName="aSpace" presStyleCnt="0"/>
      <dgm:spPr/>
    </dgm:pt>
    <dgm:pt modelId="{8EE20521-44D0-4122-9462-AE55C941C45E}" type="pres">
      <dgm:prSet presAssocID="{FD9BB394-13AB-4D4F-B7FF-396AD7E99B40}" presName="compNode" presStyleCnt="0"/>
      <dgm:spPr/>
    </dgm:pt>
    <dgm:pt modelId="{0BCF2043-1ABB-4456-8D36-566FBF465C4C}" type="pres">
      <dgm:prSet presAssocID="{FD9BB394-13AB-4D4F-B7FF-396AD7E99B40}" presName="noGeometry" presStyleCnt="0"/>
      <dgm:spPr/>
    </dgm:pt>
    <dgm:pt modelId="{61DBCB74-E4C2-4399-B03D-65B38890D411}" type="pres">
      <dgm:prSet presAssocID="{FD9BB394-13AB-4D4F-B7FF-396AD7E99B40}" presName="childTextVisible" presStyleLbl="bgAccFollowNode1" presStyleIdx="2" presStyleCnt="3">
        <dgm:presLayoutVars>
          <dgm:bulletEnabled val="1"/>
        </dgm:presLayoutVars>
      </dgm:prSet>
      <dgm:spPr/>
    </dgm:pt>
    <dgm:pt modelId="{25B5B2D2-D9E8-4431-837A-3C0676CD453B}" type="pres">
      <dgm:prSet presAssocID="{FD9BB394-13AB-4D4F-B7FF-396AD7E99B40}" presName="childTextHidden" presStyleLbl="bgAccFollowNode1" presStyleIdx="2" presStyleCnt="3"/>
      <dgm:spPr/>
    </dgm:pt>
    <dgm:pt modelId="{4107D6C8-6200-49A0-AD02-1F1728645B83}" type="pres">
      <dgm:prSet presAssocID="{FD9BB394-13AB-4D4F-B7FF-396AD7E99B40}" presName="parentText" presStyleLbl="node1" presStyleIdx="2" presStyleCnt="3">
        <dgm:presLayoutVars>
          <dgm:chMax val="1"/>
          <dgm:bulletEnabled val="1"/>
        </dgm:presLayoutVars>
      </dgm:prSet>
      <dgm:spPr/>
    </dgm:pt>
  </dgm:ptLst>
  <dgm:cxnLst>
    <dgm:cxn modelId="{6E88D705-222D-49B4-9B68-FAD53BE54EC3}" type="presOf" srcId="{A39DFB20-4481-4B90-8CB7-BC04F9D23B69}" destId="{614297FE-1BE5-4C55-A9F4-97B714CA764C}" srcOrd="0" destOrd="2" presId="urn:microsoft.com/office/officeart/2005/8/layout/hProcess6"/>
    <dgm:cxn modelId="{78926A06-97D4-46C9-917C-48F9E1E071C5}" type="presOf" srcId="{8DF32B55-A952-4A41-8412-F461CED2F516}" destId="{25B5B2D2-D9E8-4431-837A-3C0676CD453B}" srcOrd="1" destOrd="0" presId="urn:microsoft.com/office/officeart/2005/8/layout/hProcess6"/>
    <dgm:cxn modelId="{188F7F16-E7C9-4612-A699-F2979745A22B}" type="presOf" srcId="{59CB77FD-AFFC-4678-B9D5-F094AE086D83}" destId="{25B5B2D2-D9E8-4431-837A-3C0676CD453B}" srcOrd="1" destOrd="1" presId="urn:microsoft.com/office/officeart/2005/8/layout/hProcess6"/>
    <dgm:cxn modelId="{A7575124-667F-42C4-9A41-47F136169183}" srcId="{C243F136-A371-4478-B2C6-ADA009E31D09}" destId="{5EB105A3-0E6B-4F11-B9BA-276C5623A8AF}" srcOrd="0" destOrd="0" parTransId="{E86A3EBD-C4A4-4ACC-8FD7-0DCA4266D1B0}" sibTransId="{06C94447-9324-4795-8B3D-A54308F29464}"/>
    <dgm:cxn modelId="{910E0E28-63EB-4DA8-8091-8DFBD5CB07EB}" type="presOf" srcId="{A39DFB20-4481-4B90-8CB7-BC04F9D23B69}" destId="{ED610C33-0A90-4B9E-AF37-D1F73F9EA5EE}" srcOrd="1" destOrd="2" presId="urn:microsoft.com/office/officeart/2005/8/layout/hProcess6"/>
    <dgm:cxn modelId="{16370430-5F54-4CE9-A6C6-5B6439657221}" srcId="{C243F136-A371-4478-B2C6-ADA009E31D09}" destId="{3FF68685-C939-43D1-93A2-07F767A9AC82}" srcOrd="1" destOrd="0" parTransId="{379D16F1-8808-48DE-BF2E-06768101D1FA}" sibTransId="{3FCCACF2-F4B2-494D-90B3-BC27E13FED10}"/>
    <dgm:cxn modelId="{5531FF32-0F92-4984-93C5-4E539A21356C}" type="presOf" srcId="{FD9BB394-13AB-4D4F-B7FF-396AD7E99B40}" destId="{4107D6C8-6200-49A0-AD02-1F1728645B83}" srcOrd="0" destOrd="0" presId="urn:microsoft.com/office/officeart/2005/8/layout/hProcess6"/>
    <dgm:cxn modelId="{29246237-E84D-4E10-8C4A-0079D6668CF7}" type="presOf" srcId="{5EB105A3-0E6B-4F11-B9BA-276C5623A8AF}" destId="{ED610C33-0A90-4B9E-AF37-D1F73F9EA5EE}" srcOrd="1" destOrd="0" presId="urn:microsoft.com/office/officeart/2005/8/layout/hProcess6"/>
    <dgm:cxn modelId="{17B8213D-0C10-4BF0-8CEB-B8AAC6757150}" srcId="{1674EC30-1B54-4860-A95B-A7A1730D48DD}" destId="{A063C76F-0C8F-4BFA-B89E-79C150E3E6C8}" srcOrd="0" destOrd="0" parTransId="{8E74C430-F129-400D-8A87-019028F96517}" sibTransId="{BEC11080-D352-4E9A-B4E7-C34FB07519D8}"/>
    <dgm:cxn modelId="{9D135A62-5A68-4CD7-92A2-04CB20BD717F}" type="presOf" srcId="{C936C6B2-284C-4894-9523-BEDDF8C54F21}" destId="{1B9C67A5-0E92-4B69-8F80-9CFF8085801A}" srcOrd="0" destOrd="3" presId="urn:microsoft.com/office/officeart/2005/8/layout/hProcess6"/>
    <dgm:cxn modelId="{D3B91E63-D7F3-4A09-8B57-BE94424CF01C}" type="presOf" srcId="{8DF32B55-A952-4A41-8412-F461CED2F516}" destId="{61DBCB74-E4C2-4399-B03D-65B38890D411}" srcOrd="0" destOrd="0" presId="urn:microsoft.com/office/officeart/2005/8/layout/hProcess6"/>
    <dgm:cxn modelId="{B0F64445-F925-4692-A84B-D281CFD3B58F}" type="presOf" srcId="{8B9C1F80-A47B-4E02-8734-3CB783045B89}" destId="{61DBCB74-E4C2-4399-B03D-65B38890D411}" srcOrd="0" destOrd="2" presId="urn:microsoft.com/office/officeart/2005/8/layout/hProcess6"/>
    <dgm:cxn modelId="{DE9C054D-1E9E-4EF2-A57A-2ED5229357AE}" srcId="{1674EC30-1B54-4860-A95B-A7A1730D48DD}" destId="{E9A44220-F9D8-43ED-AEB0-EE7481F32890}" srcOrd="1" destOrd="0" parTransId="{3E32BC54-F707-4BAF-944A-D872A8A04D71}" sibTransId="{994E081C-773C-42AE-B6DA-D013E2A0E817}"/>
    <dgm:cxn modelId="{120D8151-0454-4FC2-9EB3-B7B63AE433DD}" type="presOf" srcId="{8B9C1F80-A47B-4E02-8734-3CB783045B89}" destId="{25B5B2D2-D9E8-4431-837A-3C0676CD453B}" srcOrd="1" destOrd="2" presId="urn:microsoft.com/office/officeart/2005/8/layout/hProcess6"/>
    <dgm:cxn modelId="{C58B4A53-B756-4621-9DA0-47DAE40EB2A3}" srcId="{1674EC30-1B54-4860-A95B-A7A1730D48DD}" destId="{0355F4F5-2F49-4FC7-BB6A-63B950AA6FE1}" srcOrd="2" destOrd="0" parTransId="{5D2E3B81-CCBE-4EC5-B10A-F60E0665B59F}" sibTransId="{7596E636-3D49-42D7-AF4B-9319EFB93E35}"/>
    <dgm:cxn modelId="{4F645853-ACEF-4986-B2FE-7C823A9945B7}" type="presOf" srcId="{1674EC30-1B54-4860-A95B-A7A1730D48DD}" destId="{ECAD0378-3708-4E5E-871E-72A3B678BC25}" srcOrd="0" destOrd="0" presId="urn:microsoft.com/office/officeart/2005/8/layout/hProcess6"/>
    <dgm:cxn modelId="{D7844C5A-E155-4CFB-A2C6-AE8AFF953523}" type="presOf" srcId="{59CB77FD-AFFC-4678-B9D5-F094AE086D83}" destId="{61DBCB74-E4C2-4399-B03D-65B38890D411}" srcOrd="0" destOrd="1" presId="urn:microsoft.com/office/officeart/2005/8/layout/hProcess6"/>
    <dgm:cxn modelId="{924F1E88-4474-4FEE-919A-EAB5639516B8}" type="presOf" srcId="{A063C76F-0C8F-4BFA-B89E-79C150E3E6C8}" destId="{1B9C67A5-0E92-4B69-8F80-9CFF8085801A}" srcOrd="0" destOrd="0" presId="urn:microsoft.com/office/officeart/2005/8/layout/hProcess6"/>
    <dgm:cxn modelId="{87C1EA8A-B425-463E-A2A7-9451C4481961}" srcId="{FD9BB394-13AB-4D4F-B7FF-396AD7E99B40}" destId="{8DF32B55-A952-4A41-8412-F461CED2F516}" srcOrd="0" destOrd="0" parTransId="{A1FF048E-0687-49D1-9E66-44BB90BC207D}" sibTransId="{AFADF7CA-8C8C-4D19-8A5C-941B6B130453}"/>
    <dgm:cxn modelId="{15781D8C-60CA-4034-A21D-DD839B602B1B}" srcId="{C243F136-A371-4478-B2C6-ADA009E31D09}" destId="{A39DFB20-4481-4B90-8CB7-BC04F9D23B69}" srcOrd="2" destOrd="0" parTransId="{0163A4C9-6025-4E6A-9C7D-6EB07B51ABF5}" sibTransId="{89B6C939-D512-4AD1-B610-E07FA6F39C47}"/>
    <dgm:cxn modelId="{A2545B96-5CA2-42DF-8EBB-042AF57EBA46}" srcId="{C276B697-0435-425C-9DF5-4D5429D15926}" destId="{1674EC30-1B54-4860-A95B-A7A1730D48DD}" srcOrd="0" destOrd="0" parTransId="{AD8CBF7A-F937-469C-942D-48C322102BBC}" sibTransId="{81AC8ECC-79F1-4D7A-A793-F414C205F33C}"/>
    <dgm:cxn modelId="{F4FA6A9E-7818-4D8B-95D3-3CD3CBA3AC7C}" type="presOf" srcId="{E9A44220-F9D8-43ED-AEB0-EE7481F32890}" destId="{1B9C67A5-0E92-4B69-8F80-9CFF8085801A}" srcOrd="0" destOrd="1" presId="urn:microsoft.com/office/officeart/2005/8/layout/hProcess6"/>
    <dgm:cxn modelId="{4230059F-4B9F-4A17-9CC8-4FBDBA41E9BD}" type="presOf" srcId="{C936C6B2-284C-4894-9523-BEDDF8C54F21}" destId="{8A447C99-48F2-4108-9246-6B1C55722DEB}" srcOrd="1" destOrd="3" presId="urn:microsoft.com/office/officeart/2005/8/layout/hProcess6"/>
    <dgm:cxn modelId="{75B812A2-C5AA-4D32-9CC4-60D54F835CA7}" srcId="{1674EC30-1B54-4860-A95B-A7A1730D48DD}" destId="{C936C6B2-284C-4894-9523-BEDDF8C54F21}" srcOrd="3" destOrd="0" parTransId="{C6FAAEC9-A788-446B-A6B9-6CC2A9CB3EEA}" sibTransId="{5DD13F85-149E-4514-98A5-1871593EA5AE}"/>
    <dgm:cxn modelId="{CD1D1BAB-2C4E-466A-A0C2-E389CD7A71C0}" type="presOf" srcId="{A063C76F-0C8F-4BFA-B89E-79C150E3E6C8}" destId="{8A447C99-48F2-4108-9246-6B1C55722DEB}" srcOrd="1" destOrd="0" presId="urn:microsoft.com/office/officeart/2005/8/layout/hProcess6"/>
    <dgm:cxn modelId="{E4C831AE-4125-4CC8-8C8C-2F3B86FA95E4}" type="presOf" srcId="{C276B697-0435-425C-9DF5-4D5429D15926}" destId="{1A126276-ABB9-41B3-B6F7-B48FF5648797}" srcOrd="0" destOrd="0" presId="urn:microsoft.com/office/officeart/2005/8/layout/hProcess6"/>
    <dgm:cxn modelId="{4608F4B0-3553-4776-BAD9-34D603234F9E}" type="presOf" srcId="{C243F136-A371-4478-B2C6-ADA009E31D09}" destId="{E9B96769-AC8A-4007-A0E4-2B2846DB8A8B}" srcOrd="0" destOrd="0" presId="urn:microsoft.com/office/officeart/2005/8/layout/hProcess6"/>
    <dgm:cxn modelId="{230707B6-77D0-46A5-A886-F191900C8DEC}" type="presOf" srcId="{3FF68685-C939-43D1-93A2-07F767A9AC82}" destId="{614297FE-1BE5-4C55-A9F4-97B714CA764C}" srcOrd="0" destOrd="1" presId="urn:microsoft.com/office/officeart/2005/8/layout/hProcess6"/>
    <dgm:cxn modelId="{AF969AB8-FD29-4811-B3CE-4C97C011F64A}" type="presOf" srcId="{5EB105A3-0E6B-4F11-B9BA-276C5623A8AF}" destId="{614297FE-1BE5-4C55-A9F4-97B714CA764C}" srcOrd="0" destOrd="0" presId="urn:microsoft.com/office/officeart/2005/8/layout/hProcess6"/>
    <dgm:cxn modelId="{419059D2-22BF-422C-AE8A-338C1BBDD099}" type="presOf" srcId="{0355F4F5-2F49-4FC7-BB6A-63B950AA6FE1}" destId="{1B9C67A5-0E92-4B69-8F80-9CFF8085801A}" srcOrd="0" destOrd="2" presId="urn:microsoft.com/office/officeart/2005/8/layout/hProcess6"/>
    <dgm:cxn modelId="{CA89E8DA-E59F-4E49-BC80-194E413203F1}" srcId="{FD9BB394-13AB-4D4F-B7FF-396AD7E99B40}" destId="{59CB77FD-AFFC-4678-B9D5-F094AE086D83}" srcOrd="1" destOrd="0" parTransId="{7B62B050-7426-4D70-9D4F-99D087B6CE8E}" sibTransId="{5FA65A94-85EB-4814-89A3-74F82AC42EEE}"/>
    <dgm:cxn modelId="{A9464BEE-0578-463F-B666-354DA1346167}" type="presOf" srcId="{0355F4F5-2F49-4FC7-BB6A-63B950AA6FE1}" destId="{8A447C99-48F2-4108-9246-6B1C55722DEB}" srcOrd="1" destOrd="2" presId="urn:microsoft.com/office/officeart/2005/8/layout/hProcess6"/>
    <dgm:cxn modelId="{E080B4EE-01B2-40B7-A326-7BCA25653F07}" srcId="{C276B697-0435-425C-9DF5-4D5429D15926}" destId="{FD9BB394-13AB-4D4F-B7FF-396AD7E99B40}" srcOrd="2" destOrd="0" parTransId="{164835B2-F6D7-4988-9D96-2344266ACC3C}" sibTransId="{AD89EE18-D4CC-491C-88E1-C279ED4813CC}"/>
    <dgm:cxn modelId="{910422EF-1625-47B5-8172-61D640AE136D}" srcId="{C276B697-0435-425C-9DF5-4D5429D15926}" destId="{C243F136-A371-4478-B2C6-ADA009E31D09}" srcOrd="1" destOrd="0" parTransId="{64A23AA7-F888-4035-9932-DD9439D06CA9}" sibTransId="{D00A6A5B-AA11-4CC3-9B4B-DFCA38195423}"/>
    <dgm:cxn modelId="{6C9EDBF6-4955-4978-88D4-9FA4D5EC164E}" type="presOf" srcId="{E9A44220-F9D8-43ED-AEB0-EE7481F32890}" destId="{8A447C99-48F2-4108-9246-6B1C55722DEB}" srcOrd="1" destOrd="1" presId="urn:microsoft.com/office/officeart/2005/8/layout/hProcess6"/>
    <dgm:cxn modelId="{DB8DA9F8-2A0B-4A20-8A15-E43684F93D14}" type="presOf" srcId="{3FF68685-C939-43D1-93A2-07F767A9AC82}" destId="{ED610C33-0A90-4B9E-AF37-D1F73F9EA5EE}" srcOrd="1" destOrd="1" presId="urn:microsoft.com/office/officeart/2005/8/layout/hProcess6"/>
    <dgm:cxn modelId="{35DEA7FC-4FCC-4A9C-ABEB-53B2502A86AB}" srcId="{FD9BB394-13AB-4D4F-B7FF-396AD7E99B40}" destId="{8B9C1F80-A47B-4E02-8734-3CB783045B89}" srcOrd="2" destOrd="0" parTransId="{9097F9E1-F196-426A-B250-F93724B05499}" sibTransId="{1EFF89C5-5476-4B9F-8685-5BB2EF36BFCB}"/>
    <dgm:cxn modelId="{DB33BE30-9A24-41EF-B7E3-014AE997D329}" type="presParOf" srcId="{1A126276-ABB9-41B3-B6F7-B48FF5648797}" destId="{8E52F3D8-AAF6-4BB6-9A02-EF2127D9D0D6}" srcOrd="0" destOrd="0" presId="urn:microsoft.com/office/officeart/2005/8/layout/hProcess6"/>
    <dgm:cxn modelId="{450A8C8E-A895-47C3-A15F-D776140C962A}" type="presParOf" srcId="{8E52F3D8-AAF6-4BB6-9A02-EF2127D9D0D6}" destId="{6092A924-93C3-4B0E-BC08-0ACD652C00B2}" srcOrd="0" destOrd="0" presId="urn:microsoft.com/office/officeart/2005/8/layout/hProcess6"/>
    <dgm:cxn modelId="{677EDDA4-7A25-4F90-B6C5-EA8016375CEA}" type="presParOf" srcId="{8E52F3D8-AAF6-4BB6-9A02-EF2127D9D0D6}" destId="{1B9C67A5-0E92-4B69-8F80-9CFF8085801A}" srcOrd="1" destOrd="0" presId="urn:microsoft.com/office/officeart/2005/8/layout/hProcess6"/>
    <dgm:cxn modelId="{BEA78C7B-5CB3-49A6-8B3F-02EC40E937E0}" type="presParOf" srcId="{8E52F3D8-AAF6-4BB6-9A02-EF2127D9D0D6}" destId="{8A447C99-48F2-4108-9246-6B1C55722DEB}" srcOrd="2" destOrd="0" presId="urn:microsoft.com/office/officeart/2005/8/layout/hProcess6"/>
    <dgm:cxn modelId="{0BEC4861-DBEA-4F3E-8794-42F0FCE89834}" type="presParOf" srcId="{8E52F3D8-AAF6-4BB6-9A02-EF2127D9D0D6}" destId="{ECAD0378-3708-4E5E-871E-72A3B678BC25}" srcOrd="3" destOrd="0" presId="urn:microsoft.com/office/officeart/2005/8/layout/hProcess6"/>
    <dgm:cxn modelId="{FB3E086E-69C2-43E6-8C37-D26E69B678AA}" type="presParOf" srcId="{1A126276-ABB9-41B3-B6F7-B48FF5648797}" destId="{6BD1E829-09AE-4CBB-80DD-39458B1527CC}" srcOrd="1" destOrd="0" presId="urn:microsoft.com/office/officeart/2005/8/layout/hProcess6"/>
    <dgm:cxn modelId="{28520574-2811-4AA4-8461-4BA359721B68}" type="presParOf" srcId="{1A126276-ABB9-41B3-B6F7-B48FF5648797}" destId="{445F0E19-D8F7-4584-971D-63BCD2AACFFB}" srcOrd="2" destOrd="0" presId="urn:microsoft.com/office/officeart/2005/8/layout/hProcess6"/>
    <dgm:cxn modelId="{CFCA04B0-A9E6-4921-9502-D8B937648B48}" type="presParOf" srcId="{445F0E19-D8F7-4584-971D-63BCD2AACFFB}" destId="{C4D2A690-E5CE-43E2-AED4-0196DE1D2A9C}" srcOrd="0" destOrd="0" presId="urn:microsoft.com/office/officeart/2005/8/layout/hProcess6"/>
    <dgm:cxn modelId="{45725A5B-E534-4FA5-B51A-8EDAA9892964}" type="presParOf" srcId="{445F0E19-D8F7-4584-971D-63BCD2AACFFB}" destId="{614297FE-1BE5-4C55-A9F4-97B714CA764C}" srcOrd="1" destOrd="0" presId="urn:microsoft.com/office/officeart/2005/8/layout/hProcess6"/>
    <dgm:cxn modelId="{A25C4A7C-03F2-4DF5-B5B5-FB948B9A4F3A}" type="presParOf" srcId="{445F0E19-D8F7-4584-971D-63BCD2AACFFB}" destId="{ED610C33-0A90-4B9E-AF37-D1F73F9EA5EE}" srcOrd="2" destOrd="0" presId="urn:microsoft.com/office/officeart/2005/8/layout/hProcess6"/>
    <dgm:cxn modelId="{E555666C-2A55-4643-9CBF-DBA7B78CF561}" type="presParOf" srcId="{445F0E19-D8F7-4584-971D-63BCD2AACFFB}" destId="{E9B96769-AC8A-4007-A0E4-2B2846DB8A8B}" srcOrd="3" destOrd="0" presId="urn:microsoft.com/office/officeart/2005/8/layout/hProcess6"/>
    <dgm:cxn modelId="{89DDE72A-94AF-4D00-8B54-C3C7E9704B89}" type="presParOf" srcId="{1A126276-ABB9-41B3-B6F7-B48FF5648797}" destId="{94A86A3E-18EA-4500-B9E9-454E6BB22FD9}" srcOrd="3" destOrd="0" presId="urn:microsoft.com/office/officeart/2005/8/layout/hProcess6"/>
    <dgm:cxn modelId="{01C32465-2009-4384-AD2D-7EB1DF3E338A}" type="presParOf" srcId="{1A126276-ABB9-41B3-B6F7-B48FF5648797}" destId="{8EE20521-44D0-4122-9462-AE55C941C45E}" srcOrd="4" destOrd="0" presId="urn:microsoft.com/office/officeart/2005/8/layout/hProcess6"/>
    <dgm:cxn modelId="{DE4F83C6-C265-49AD-8FF1-2EEB10D8D877}" type="presParOf" srcId="{8EE20521-44D0-4122-9462-AE55C941C45E}" destId="{0BCF2043-1ABB-4456-8D36-566FBF465C4C}" srcOrd="0" destOrd="0" presId="urn:microsoft.com/office/officeart/2005/8/layout/hProcess6"/>
    <dgm:cxn modelId="{C340A88E-CBF2-4E53-B155-B50CDD79EE1C}" type="presParOf" srcId="{8EE20521-44D0-4122-9462-AE55C941C45E}" destId="{61DBCB74-E4C2-4399-B03D-65B38890D411}" srcOrd="1" destOrd="0" presId="urn:microsoft.com/office/officeart/2005/8/layout/hProcess6"/>
    <dgm:cxn modelId="{20FF7807-D513-4A59-A1A3-C788B7CFB901}" type="presParOf" srcId="{8EE20521-44D0-4122-9462-AE55C941C45E}" destId="{25B5B2D2-D9E8-4431-837A-3C0676CD453B}" srcOrd="2" destOrd="0" presId="urn:microsoft.com/office/officeart/2005/8/layout/hProcess6"/>
    <dgm:cxn modelId="{124D78A0-F876-42E5-85E4-1F3906D3D7B5}" type="presParOf" srcId="{8EE20521-44D0-4122-9462-AE55C941C45E}" destId="{4107D6C8-6200-49A0-AD02-1F1728645B83}" srcOrd="3" destOrd="0" presId="urn:microsoft.com/office/officeart/2005/8/layout/hProcess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C67A5-0E92-4B69-8F80-9CFF8085801A}">
      <dsp:nvSpPr>
        <dsp:cNvPr id="0" name=""/>
        <dsp:cNvSpPr/>
      </dsp:nvSpPr>
      <dsp:spPr>
        <a:xfrm>
          <a:off x="956098" y="1386686"/>
          <a:ext cx="3795638" cy="3317865"/>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retroharmonize</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regions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Iotables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R/Phython</a:t>
          </a:r>
          <a:endParaRPr lang="en-US" sz="1800" kern="1200" dirty="0">
            <a:latin typeface="Roboto" pitchFamily="2" charset="0"/>
            <a:ea typeface="Roboto" pitchFamily="2" charset="0"/>
          </a:endParaRPr>
        </a:p>
      </dsp:txBody>
      <dsp:txXfrm>
        <a:off x="1905007" y="1884366"/>
        <a:ext cx="1850373" cy="2322505"/>
      </dsp:txXfrm>
    </dsp:sp>
    <dsp:sp modelId="{ECAD0378-3708-4E5E-871E-72A3B678BC25}">
      <dsp:nvSpPr>
        <dsp:cNvPr id="0" name=""/>
        <dsp:cNvSpPr/>
      </dsp:nvSpPr>
      <dsp:spPr>
        <a:xfrm>
          <a:off x="7188" y="2096709"/>
          <a:ext cx="1897819" cy="189781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Collect</a:t>
          </a:r>
          <a:endParaRPr lang="en-US" sz="2900" kern="1200" dirty="0">
            <a:latin typeface="Roboto Bk" pitchFamily="2" charset="0"/>
            <a:ea typeface="Roboto Bk" pitchFamily="2" charset="0"/>
          </a:endParaRPr>
        </a:p>
      </dsp:txBody>
      <dsp:txXfrm>
        <a:off x="285117" y="2374638"/>
        <a:ext cx="1341961" cy="1341961"/>
      </dsp:txXfrm>
    </dsp:sp>
    <dsp:sp modelId="{614297FE-1BE5-4C55-A9F4-97B714CA764C}">
      <dsp:nvSpPr>
        <dsp:cNvPr id="0" name=""/>
        <dsp:cNvSpPr/>
      </dsp:nvSpPr>
      <dsp:spPr>
        <a:xfrm>
          <a:off x="5937873" y="1386686"/>
          <a:ext cx="3795638" cy="3317865"/>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Recode/ transform</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Impute, correct</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Validate, test</a:t>
          </a:r>
          <a:endParaRPr lang="en-US" sz="1600" kern="1200" dirty="0">
            <a:latin typeface="Roboto" pitchFamily="2" charset="0"/>
            <a:ea typeface="Roboto" pitchFamily="2" charset="0"/>
          </a:endParaRPr>
        </a:p>
      </dsp:txBody>
      <dsp:txXfrm>
        <a:off x="6886782" y="1884366"/>
        <a:ext cx="1850373" cy="2322505"/>
      </dsp:txXfrm>
    </dsp:sp>
    <dsp:sp modelId="{E9B96769-AC8A-4007-A0E4-2B2846DB8A8B}">
      <dsp:nvSpPr>
        <dsp:cNvPr id="0" name=""/>
        <dsp:cNvSpPr/>
      </dsp:nvSpPr>
      <dsp:spPr>
        <a:xfrm>
          <a:off x="4988963" y="2096709"/>
          <a:ext cx="1897819" cy="189781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sp:txBody>
      <dsp:txXfrm>
        <a:off x="5266892" y="2374638"/>
        <a:ext cx="1341961" cy="1341961"/>
      </dsp:txXfrm>
    </dsp:sp>
    <dsp:sp modelId="{61DBCB74-E4C2-4399-B03D-65B38890D411}">
      <dsp:nvSpPr>
        <dsp:cNvPr id="0" name=""/>
        <dsp:cNvSpPr/>
      </dsp:nvSpPr>
      <dsp:spPr>
        <a:xfrm>
          <a:off x="10919648" y="1386686"/>
          <a:ext cx="3795638" cy="3317865"/>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Automatic documentation</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Placement in research projects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Data API</a:t>
          </a:r>
          <a:endParaRPr lang="en-US" sz="1800" kern="1200" dirty="0">
            <a:latin typeface="Roboto" pitchFamily="2" charset="0"/>
            <a:ea typeface="Roboto" pitchFamily="2" charset="0"/>
          </a:endParaRPr>
        </a:p>
      </dsp:txBody>
      <dsp:txXfrm>
        <a:off x="11868557" y="1884366"/>
        <a:ext cx="1850373" cy="2322505"/>
      </dsp:txXfrm>
    </dsp:sp>
    <dsp:sp modelId="{4107D6C8-6200-49A0-AD02-1F1728645B83}">
      <dsp:nvSpPr>
        <dsp:cNvPr id="0" name=""/>
        <dsp:cNvSpPr/>
      </dsp:nvSpPr>
      <dsp:spPr>
        <a:xfrm>
          <a:off x="9970738" y="2096709"/>
          <a:ext cx="1897819" cy="189781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Release</a:t>
          </a:r>
          <a:endParaRPr lang="en-US" sz="2900" kern="1200" dirty="0">
            <a:latin typeface="Roboto Bk" pitchFamily="2" charset="0"/>
            <a:ea typeface="Roboto Bk" pitchFamily="2" charset="0"/>
          </a:endParaRPr>
        </a:p>
      </dsp:txBody>
      <dsp:txXfrm>
        <a:off x="10248667" y="2374638"/>
        <a:ext cx="1341961" cy="134196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1173600" y="2556000"/>
            <a:ext cx="1472148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28" name="PlaceHolder 3"/>
          <p:cNvSpPr>
            <a:spLocks noGrp="1"/>
          </p:cNvSpPr>
          <p:nvPr>
            <p:ph type="body"/>
          </p:nvPr>
        </p:nvSpPr>
        <p:spPr>
          <a:xfrm>
            <a:off x="1173600" y="5738040"/>
            <a:ext cx="1472148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117360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31" name="PlaceHolder 3"/>
          <p:cNvSpPr>
            <a:spLocks noGrp="1"/>
          </p:cNvSpPr>
          <p:nvPr>
            <p:ph type="body"/>
          </p:nvPr>
        </p:nvSpPr>
        <p:spPr>
          <a:xfrm>
            <a:off x="871704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32" name="PlaceHolder 4"/>
          <p:cNvSpPr>
            <a:spLocks noGrp="1"/>
          </p:cNvSpPr>
          <p:nvPr>
            <p:ph type="body"/>
          </p:nvPr>
        </p:nvSpPr>
        <p:spPr>
          <a:xfrm>
            <a:off x="1173600" y="573804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33" name="PlaceHolder 5"/>
          <p:cNvSpPr>
            <a:spLocks noGrp="1"/>
          </p:cNvSpPr>
          <p:nvPr>
            <p:ph type="body"/>
          </p:nvPr>
        </p:nvSpPr>
        <p:spPr>
          <a:xfrm>
            <a:off x="8717040" y="573804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1173600" y="255600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36" name="PlaceHolder 3"/>
          <p:cNvSpPr>
            <a:spLocks noGrp="1"/>
          </p:cNvSpPr>
          <p:nvPr>
            <p:ph type="body"/>
          </p:nvPr>
        </p:nvSpPr>
        <p:spPr>
          <a:xfrm>
            <a:off x="6150960" y="255600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37" name="PlaceHolder 4"/>
          <p:cNvSpPr>
            <a:spLocks noGrp="1"/>
          </p:cNvSpPr>
          <p:nvPr>
            <p:ph type="body"/>
          </p:nvPr>
        </p:nvSpPr>
        <p:spPr>
          <a:xfrm>
            <a:off x="11128680" y="255600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38" name="PlaceHolder 5"/>
          <p:cNvSpPr>
            <a:spLocks noGrp="1"/>
          </p:cNvSpPr>
          <p:nvPr>
            <p:ph type="body"/>
          </p:nvPr>
        </p:nvSpPr>
        <p:spPr>
          <a:xfrm>
            <a:off x="1173600" y="573804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39" name="PlaceHolder 6"/>
          <p:cNvSpPr>
            <a:spLocks noGrp="1"/>
          </p:cNvSpPr>
          <p:nvPr>
            <p:ph type="body"/>
          </p:nvPr>
        </p:nvSpPr>
        <p:spPr>
          <a:xfrm>
            <a:off x="6150960" y="573804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40" name="PlaceHolder 7"/>
          <p:cNvSpPr>
            <a:spLocks noGrp="1"/>
          </p:cNvSpPr>
          <p:nvPr>
            <p:ph type="body"/>
          </p:nvPr>
        </p:nvSpPr>
        <p:spPr>
          <a:xfrm>
            <a:off x="11128680" y="573804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1173600" y="2556000"/>
            <a:ext cx="14721480" cy="6091560"/>
          </a:xfrm>
          <a:prstGeom prst="rect">
            <a:avLst/>
          </a:prstGeom>
        </p:spPr>
        <p:txBody>
          <a:bodyPr lIns="0" rIns="0" tIns="0" bIns="0" anchor="ctr">
            <a:noAutofit/>
          </a:bodyPr>
          <a:p>
            <a:pPr algn="ctr"/>
            <a:endParaRPr b="0" lang="fi-FI"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1173600" y="2556000"/>
            <a:ext cx="14721480" cy="6091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1173600" y="2556000"/>
            <a:ext cx="7183800" cy="6091560"/>
          </a:xfrm>
          <a:prstGeom prst="rect">
            <a:avLst/>
          </a:prstGeom>
        </p:spPr>
        <p:txBody>
          <a:bodyPr lIns="0" rIns="0" tIns="0" bIns="0">
            <a:normAutofit/>
          </a:bodyPr>
          <a:p>
            <a:endParaRPr b="0" lang="en-US" sz="3920" spc="-1" strike="noStrike">
              <a:solidFill>
                <a:srgbClr val="000000"/>
              </a:solidFill>
              <a:latin typeface="Calibri"/>
            </a:endParaRPr>
          </a:p>
        </p:txBody>
      </p:sp>
      <p:sp>
        <p:nvSpPr>
          <p:cNvPr id="52" name="PlaceHolder 3"/>
          <p:cNvSpPr>
            <a:spLocks noGrp="1"/>
          </p:cNvSpPr>
          <p:nvPr>
            <p:ph type="body"/>
          </p:nvPr>
        </p:nvSpPr>
        <p:spPr>
          <a:xfrm>
            <a:off x="8717040" y="2556000"/>
            <a:ext cx="7183800" cy="6091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173600" y="511200"/>
            <a:ext cx="14721480" cy="8601840"/>
          </a:xfrm>
          <a:prstGeom prst="rect">
            <a:avLst/>
          </a:prstGeom>
        </p:spPr>
        <p:txBody>
          <a:bodyPr lIns="0" rIns="0" tIns="0" bIns="0" anchor="ctr">
            <a:noAutofit/>
          </a:bodyPr>
          <a:p>
            <a:pPr algn="ctr"/>
            <a:endParaRPr b="0" lang="fi-FI"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117360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57" name="PlaceHolder 3"/>
          <p:cNvSpPr>
            <a:spLocks noGrp="1"/>
          </p:cNvSpPr>
          <p:nvPr>
            <p:ph type="body"/>
          </p:nvPr>
        </p:nvSpPr>
        <p:spPr>
          <a:xfrm>
            <a:off x="8717040" y="2556000"/>
            <a:ext cx="7183800" cy="6091560"/>
          </a:xfrm>
          <a:prstGeom prst="rect">
            <a:avLst/>
          </a:prstGeom>
        </p:spPr>
        <p:txBody>
          <a:bodyPr lIns="0" rIns="0" tIns="0" bIns="0">
            <a:normAutofit/>
          </a:bodyPr>
          <a:p>
            <a:endParaRPr b="0" lang="en-US" sz="3920" spc="-1" strike="noStrike">
              <a:solidFill>
                <a:srgbClr val="000000"/>
              </a:solidFill>
              <a:latin typeface="Calibri"/>
            </a:endParaRPr>
          </a:p>
        </p:txBody>
      </p:sp>
      <p:sp>
        <p:nvSpPr>
          <p:cNvPr id="58" name="PlaceHolder 4"/>
          <p:cNvSpPr>
            <a:spLocks noGrp="1"/>
          </p:cNvSpPr>
          <p:nvPr>
            <p:ph type="body"/>
          </p:nvPr>
        </p:nvSpPr>
        <p:spPr>
          <a:xfrm>
            <a:off x="1173600" y="573804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1173600" y="2556000"/>
            <a:ext cx="14721480" cy="6091560"/>
          </a:xfrm>
          <a:prstGeom prst="rect">
            <a:avLst/>
          </a:prstGeom>
        </p:spPr>
        <p:txBody>
          <a:bodyPr lIns="0" rIns="0" tIns="0" bIns="0" anchor="ctr">
            <a:noAutofit/>
          </a:bodyPr>
          <a:p>
            <a:pPr algn="ctr"/>
            <a:endParaRPr b="0" lang="fi-FI"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1173600" y="2556000"/>
            <a:ext cx="7183800" cy="6091560"/>
          </a:xfrm>
          <a:prstGeom prst="rect">
            <a:avLst/>
          </a:prstGeom>
        </p:spPr>
        <p:txBody>
          <a:bodyPr lIns="0" rIns="0" tIns="0" bIns="0">
            <a:normAutofit/>
          </a:bodyPr>
          <a:p>
            <a:endParaRPr b="0" lang="en-US" sz="3920" spc="-1" strike="noStrike">
              <a:solidFill>
                <a:srgbClr val="000000"/>
              </a:solidFill>
              <a:latin typeface="Calibri"/>
            </a:endParaRPr>
          </a:p>
        </p:txBody>
      </p:sp>
      <p:sp>
        <p:nvSpPr>
          <p:cNvPr id="61" name="PlaceHolder 3"/>
          <p:cNvSpPr>
            <a:spLocks noGrp="1"/>
          </p:cNvSpPr>
          <p:nvPr>
            <p:ph type="body"/>
          </p:nvPr>
        </p:nvSpPr>
        <p:spPr>
          <a:xfrm>
            <a:off x="871704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62" name="PlaceHolder 4"/>
          <p:cNvSpPr>
            <a:spLocks noGrp="1"/>
          </p:cNvSpPr>
          <p:nvPr>
            <p:ph type="body"/>
          </p:nvPr>
        </p:nvSpPr>
        <p:spPr>
          <a:xfrm>
            <a:off x="8717040" y="573804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117360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65" name="PlaceHolder 3"/>
          <p:cNvSpPr>
            <a:spLocks noGrp="1"/>
          </p:cNvSpPr>
          <p:nvPr>
            <p:ph type="body"/>
          </p:nvPr>
        </p:nvSpPr>
        <p:spPr>
          <a:xfrm>
            <a:off x="871704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66" name="PlaceHolder 4"/>
          <p:cNvSpPr>
            <a:spLocks noGrp="1"/>
          </p:cNvSpPr>
          <p:nvPr>
            <p:ph type="body"/>
          </p:nvPr>
        </p:nvSpPr>
        <p:spPr>
          <a:xfrm>
            <a:off x="1173600" y="5738040"/>
            <a:ext cx="1472148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1173600" y="2556000"/>
            <a:ext cx="1472148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69" name="PlaceHolder 3"/>
          <p:cNvSpPr>
            <a:spLocks noGrp="1"/>
          </p:cNvSpPr>
          <p:nvPr>
            <p:ph type="body"/>
          </p:nvPr>
        </p:nvSpPr>
        <p:spPr>
          <a:xfrm>
            <a:off x="1173600" y="5738040"/>
            <a:ext cx="1472148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117360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72" name="PlaceHolder 3"/>
          <p:cNvSpPr>
            <a:spLocks noGrp="1"/>
          </p:cNvSpPr>
          <p:nvPr>
            <p:ph type="body"/>
          </p:nvPr>
        </p:nvSpPr>
        <p:spPr>
          <a:xfrm>
            <a:off x="871704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73" name="PlaceHolder 4"/>
          <p:cNvSpPr>
            <a:spLocks noGrp="1"/>
          </p:cNvSpPr>
          <p:nvPr>
            <p:ph type="body"/>
          </p:nvPr>
        </p:nvSpPr>
        <p:spPr>
          <a:xfrm>
            <a:off x="1173600" y="573804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74" name="PlaceHolder 5"/>
          <p:cNvSpPr>
            <a:spLocks noGrp="1"/>
          </p:cNvSpPr>
          <p:nvPr>
            <p:ph type="body"/>
          </p:nvPr>
        </p:nvSpPr>
        <p:spPr>
          <a:xfrm>
            <a:off x="8717040" y="573804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1173600" y="255600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77" name="PlaceHolder 3"/>
          <p:cNvSpPr>
            <a:spLocks noGrp="1"/>
          </p:cNvSpPr>
          <p:nvPr>
            <p:ph type="body"/>
          </p:nvPr>
        </p:nvSpPr>
        <p:spPr>
          <a:xfrm>
            <a:off x="6150960" y="255600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78" name="PlaceHolder 4"/>
          <p:cNvSpPr>
            <a:spLocks noGrp="1"/>
          </p:cNvSpPr>
          <p:nvPr>
            <p:ph type="body"/>
          </p:nvPr>
        </p:nvSpPr>
        <p:spPr>
          <a:xfrm>
            <a:off x="11128680" y="255600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79" name="PlaceHolder 5"/>
          <p:cNvSpPr>
            <a:spLocks noGrp="1"/>
          </p:cNvSpPr>
          <p:nvPr>
            <p:ph type="body"/>
          </p:nvPr>
        </p:nvSpPr>
        <p:spPr>
          <a:xfrm>
            <a:off x="1173600" y="573804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80" name="PlaceHolder 6"/>
          <p:cNvSpPr>
            <a:spLocks noGrp="1"/>
          </p:cNvSpPr>
          <p:nvPr>
            <p:ph type="body"/>
          </p:nvPr>
        </p:nvSpPr>
        <p:spPr>
          <a:xfrm>
            <a:off x="6150960" y="573804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81" name="PlaceHolder 7"/>
          <p:cNvSpPr>
            <a:spLocks noGrp="1"/>
          </p:cNvSpPr>
          <p:nvPr>
            <p:ph type="body"/>
          </p:nvPr>
        </p:nvSpPr>
        <p:spPr>
          <a:xfrm>
            <a:off x="11128680" y="5738040"/>
            <a:ext cx="474012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1173600" y="2556000"/>
            <a:ext cx="14721480" cy="6091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1173600" y="2556000"/>
            <a:ext cx="7183800" cy="6091560"/>
          </a:xfrm>
          <a:prstGeom prst="rect">
            <a:avLst/>
          </a:prstGeom>
        </p:spPr>
        <p:txBody>
          <a:bodyPr lIns="0" rIns="0" tIns="0" bIns="0">
            <a:normAutofit/>
          </a:bodyPr>
          <a:p>
            <a:endParaRPr b="0" lang="en-US" sz="3920" spc="-1" strike="noStrike">
              <a:solidFill>
                <a:srgbClr val="000000"/>
              </a:solidFill>
              <a:latin typeface="Calibri"/>
            </a:endParaRPr>
          </a:p>
        </p:txBody>
      </p:sp>
      <p:sp>
        <p:nvSpPr>
          <p:cNvPr id="11" name="PlaceHolder 3"/>
          <p:cNvSpPr>
            <a:spLocks noGrp="1"/>
          </p:cNvSpPr>
          <p:nvPr>
            <p:ph type="body"/>
          </p:nvPr>
        </p:nvSpPr>
        <p:spPr>
          <a:xfrm>
            <a:off x="8717040" y="2556000"/>
            <a:ext cx="7183800" cy="6091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73600" y="511200"/>
            <a:ext cx="14721480" cy="8601840"/>
          </a:xfrm>
          <a:prstGeom prst="rect">
            <a:avLst/>
          </a:prstGeom>
        </p:spPr>
        <p:txBody>
          <a:bodyPr lIns="0" rIns="0" tIns="0" bIns="0" anchor="ctr">
            <a:noAutofit/>
          </a:bodyPr>
          <a:p>
            <a:pPr algn="ctr"/>
            <a:endParaRPr b="0" lang="fi-FI"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117360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16" name="PlaceHolder 3"/>
          <p:cNvSpPr>
            <a:spLocks noGrp="1"/>
          </p:cNvSpPr>
          <p:nvPr>
            <p:ph type="body"/>
          </p:nvPr>
        </p:nvSpPr>
        <p:spPr>
          <a:xfrm>
            <a:off x="8717040" y="2556000"/>
            <a:ext cx="7183800" cy="6091560"/>
          </a:xfrm>
          <a:prstGeom prst="rect">
            <a:avLst/>
          </a:prstGeom>
        </p:spPr>
        <p:txBody>
          <a:bodyPr lIns="0" rIns="0" tIns="0" bIns="0">
            <a:normAutofit/>
          </a:bodyPr>
          <a:p>
            <a:endParaRPr b="0" lang="en-US" sz="3920" spc="-1" strike="noStrike">
              <a:solidFill>
                <a:srgbClr val="000000"/>
              </a:solidFill>
              <a:latin typeface="Calibri"/>
            </a:endParaRPr>
          </a:p>
        </p:txBody>
      </p:sp>
      <p:sp>
        <p:nvSpPr>
          <p:cNvPr id="17" name="PlaceHolder 4"/>
          <p:cNvSpPr>
            <a:spLocks noGrp="1"/>
          </p:cNvSpPr>
          <p:nvPr>
            <p:ph type="body"/>
          </p:nvPr>
        </p:nvSpPr>
        <p:spPr>
          <a:xfrm>
            <a:off x="1173600" y="573804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1173600" y="2556000"/>
            <a:ext cx="7183800" cy="6091560"/>
          </a:xfrm>
          <a:prstGeom prst="rect">
            <a:avLst/>
          </a:prstGeom>
        </p:spPr>
        <p:txBody>
          <a:bodyPr lIns="0" rIns="0" tIns="0" bIns="0">
            <a:normAutofit/>
          </a:bodyPr>
          <a:p>
            <a:endParaRPr b="0" lang="en-US" sz="3920" spc="-1" strike="noStrike">
              <a:solidFill>
                <a:srgbClr val="000000"/>
              </a:solidFill>
              <a:latin typeface="Calibri"/>
            </a:endParaRPr>
          </a:p>
        </p:txBody>
      </p:sp>
      <p:sp>
        <p:nvSpPr>
          <p:cNvPr id="20" name="PlaceHolder 3"/>
          <p:cNvSpPr>
            <a:spLocks noGrp="1"/>
          </p:cNvSpPr>
          <p:nvPr>
            <p:ph type="body"/>
          </p:nvPr>
        </p:nvSpPr>
        <p:spPr>
          <a:xfrm>
            <a:off x="871704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21" name="PlaceHolder 4"/>
          <p:cNvSpPr>
            <a:spLocks noGrp="1"/>
          </p:cNvSpPr>
          <p:nvPr>
            <p:ph type="body"/>
          </p:nvPr>
        </p:nvSpPr>
        <p:spPr>
          <a:xfrm>
            <a:off x="8717040" y="573804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73600" y="511200"/>
            <a:ext cx="14721480" cy="185544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117360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24" name="PlaceHolder 3"/>
          <p:cNvSpPr>
            <a:spLocks noGrp="1"/>
          </p:cNvSpPr>
          <p:nvPr>
            <p:ph type="body"/>
          </p:nvPr>
        </p:nvSpPr>
        <p:spPr>
          <a:xfrm>
            <a:off x="8717040" y="2556000"/>
            <a:ext cx="7183800" cy="2905560"/>
          </a:xfrm>
          <a:prstGeom prst="rect">
            <a:avLst/>
          </a:prstGeom>
        </p:spPr>
        <p:txBody>
          <a:bodyPr lIns="0" rIns="0" tIns="0" bIns="0">
            <a:normAutofit/>
          </a:bodyPr>
          <a:p>
            <a:endParaRPr b="0" lang="en-US" sz="3920" spc="-1" strike="noStrike">
              <a:solidFill>
                <a:srgbClr val="000000"/>
              </a:solidFill>
              <a:latin typeface="Calibri"/>
            </a:endParaRPr>
          </a:p>
        </p:txBody>
      </p:sp>
      <p:sp>
        <p:nvSpPr>
          <p:cNvPr id="25" name="PlaceHolder 4"/>
          <p:cNvSpPr>
            <a:spLocks noGrp="1"/>
          </p:cNvSpPr>
          <p:nvPr>
            <p:ph type="body"/>
          </p:nvPr>
        </p:nvSpPr>
        <p:spPr>
          <a:xfrm>
            <a:off x="1173600" y="5738040"/>
            <a:ext cx="14721480" cy="2905560"/>
          </a:xfrm>
          <a:prstGeom prst="rect">
            <a:avLst/>
          </a:prstGeom>
        </p:spPr>
        <p:txBody>
          <a:bodyPr lIns="0" rIns="0" tIns="0" bIns="0">
            <a:normAutofit/>
          </a:bodyPr>
          <a:p>
            <a:endParaRPr b="0" lang="en-US" sz="392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133720" y="1571400"/>
            <a:ext cx="12801240" cy="3342240"/>
          </a:xfrm>
          <a:prstGeom prst="rect">
            <a:avLst/>
          </a:prstGeom>
        </p:spPr>
        <p:txBody>
          <a:bodyPr anchor="b">
            <a:noAutofit/>
          </a:bodyPr>
          <a:p>
            <a:pPr algn="ctr">
              <a:lnSpc>
                <a:spcPct val="90000"/>
              </a:lnSpc>
            </a:pPr>
            <a:r>
              <a:rPr b="0" lang="en-US" sz="8400" spc="-1" strike="noStrike">
                <a:solidFill>
                  <a:srgbClr val="000000"/>
                </a:solidFill>
                <a:latin typeface="Calibri Light"/>
              </a:rPr>
              <a:t>Click to edit Master title style</a:t>
            </a:r>
            <a:endParaRPr b="0" lang="en-US" sz="8400" spc="-1" strike="noStrike">
              <a:solidFill>
                <a:srgbClr val="000000"/>
              </a:solidFill>
              <a:latin typeface="Calibri"/>
            </a:endParaRPr>
          </a:p>
        </p:txBody>
      </p:sp>
      <p:sp>
        <p:nvSpPr>
          <p:cNvPr id="1" name="PlaceHolder 2"/>
          <p:cNvSpPr>
            <a:spLocks noGrp="1"/>
          </p:cNvSpPr>
          <p:nvPr>
            <p:ph type="dt"/>
          </p:nvPr>
        </p:nvSpPr>
        <p:spPr>
          <a:xfrm>
            <a:off x="1173600" y="8898840"/>
            <a:ext cx="3840120" cy="510840"/>
          </a:xfrm>
          <a:prstGeom prst="rect">
            <a:avLst/>
          </a:prstGeom>
        </p:spPr>
        <p:txBody>
          <a:bodyPr anchor="ctr">
            <a:noAutofit/>
          </a:bodyPr>
          <a:p>
            <a:pPr>
              <a:lnSpc>
                <a:spcPct val="100000"/>
              </a:lnSpc>
            </a:pPr>
            <a:fld id="{42C1F45F-E29A-4A41-9231-2DF7D5CE5B7B}" type="datetime">
              <a:rPr b="0" lang="en-US" sz="1679" spc="-1" strike="noStrike">
                <a:solidFill>
                  <a:srgbClr val="8b8b8b"/>
                </a:solidFill>
                <a:latin typeface="Calibri"/>
              </a:rPr>
              <a:t>5/20/21</a:t>
            </a:fld>
            <a:endParaRPr b="0" lang="fi-FI" sz="1679" spc="-1" strike="noStrike">
              <a:latin typeface="Times New Roman"/>
            </a:endParaRPr>
          </a:p>
        </p:txBody>
      </p:sp>
      <p:sp>
        <p:nvSpPr>
          <p:cNvPr id="2" name="PlaceHolder 3"/>
          <p:cNvSpPr>
            <a:spLocks noGrp="1"/>
          </p:cNvSpPr>
          <p:nvPr>
            <p:ph type="ftr"/>
          </p:nvPr>
        </p:nvSpPr>
        <p:spPr>
          <a:xfrm>
            <a:off x="5654160" y="8898840"/>
            <a:ext cx="5760360" cy="510840"/>
          </a:xfrm>
          <a:prstGeom prst="rect">
            <a:avLst/>
          </a:prstGeom>
        </p:spPr>
        <p:txBody>
          <a:bodyPr anchor="ctr">
            <a:noAutofit/>
          </a:bodyPr>
          <a:p>
            <a:endParaRPr b="0" lang="fi-FI" sz="2400" spc="-1" strike="noStrike">
              <a:latin typeface="Times New Roman"/>
            </a:endParaRPr>
          </a:p>
        </p:txBody>
      </p:sp>
      <p:sp>
        <p:nvSpPr>
          <p:cNvPr id="3" name="PlaceHolder 4"/>
          <p:cNvSpPr>
            <a:spLocks noGrp="1"/>
          </p:cNvSpPr>
          <p:nvPr>
            <p:ph type="sldNum"/>
          </p:nvPr>
        </p:nvSpPr>
        <p:spPr>
          <a:xfrm>
            <a:off x="12054960" y="8898840"/>
            <a:ext cx="3840120" cy="510840"/>
          </a:xfrm>
          <a:prstGeom prst="rect">
            <a:avLst/>
          </a:prstGeom>
        </p:spPr>
        <p:txBody>
          <a:bodyPr anchor="ctr">
            <a:noAutofit/>
          </a:bodyPr>
          <a:p>
            <a:pPr algn="r">
              <a:lnSpc>
                <a:spcPct val="100000"/>
              </a:lnSpc>
            </a:pPr>
            <a:fld id="{E7FB6BDD-72D1-42CF-8B33-CD2299DA3937}" type="slidenum">
              <a:rPr b="0" lang="en-US" sz="1679" spc="-1" strike="noStrike">
                <a:solidFill>
                  <a:srgbClr val="8b8b8b"/>
                </a:solidFill>
                <a:latin typeface="Calibri"/>
              </a:rPr>
              <a:t>&lt;number&gt;</a:t>
            </a:fld>
            <a:endParaRPr b="0" lang="fi-FI" sz="1679" spc="-1" strike="noStrike">
              <a:latin typeface="Times New Roman"/>
            </a:endParaRPr>
          </a:p>
        </p:txBody>
      </p:sp>
      <p:sp>
        <p:nvSpPr>
          <p:cNvPr id="4" name="PlaceHolder 5"/>
          <p:cNvSpPr>
            <a:spLocks noGrp="1"/>
          </p:cNvSpPr>
          <p:nvPr>
            <p:ph type="body"/>
          </p:nvPr>
        </p:nvSpPr>
        <p:spPr>
          <a:xfrm>
            <a:off x="853200" y="2246400"/>
            <a:ext cx="15361200" cy="5568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920" spc="-1" strike="noStrike">
                <a:solidFill>
                  <a:srgbClr val="000000"/>
                </a:solidFill>
                <a:latin typeface="Calibri"/>
              </a:rPr>
              <a:t>Click to edit the outline text format</a:t>
            </a:r>
            <a:endParaRPr b="0" lang="en-US" sz="392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Calibri"/>
              </a:rPr>
              <a:t>Second Outline Level</a:t>
            </a:r>
            <a:endParaRPr b="0" lang="en-US" sz="2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520" spc="-1" strike="noStrike">
                <a:solidFill>
                  <a:srgbClr val="000000"/>
                </a:solidFill>
                <a:latin typeface="Calibri"/>
              </a:rPr>
              <a:t>Third Outline Level</a:t>
            </a:r>
            <a:endParaRPr b="0" lang="en-US" sz="252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520" spc="-1" strike="noStrike">
                <a:solidFill>
                  <a:srgbClr val="000000"/>
                </a:solidFill>
                <a:latin typeface="Calibri"/>
              </a:rPr>
              <a:t>Fourth Outline Level</a:t>
            </a:r>
            <a:endParaRPr b="0" lang="en-US" sz="252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173600" y="511200"/>
            <a:ext cx="14721480" cy="1855440"/>
          </a:xfrm>
          <a:prstGeom prst="rect">
            <a:avLst/>
          </a:prstGeom>
        </p:spPr>
        <p:txBody>
          <a:bodyPr anchor="ctr">
            <a:noAutofit/>
          </a:bodyPr>
          <a:p>
            <a:pPr>
              <a:lnSpc>
                <a:spcPct val="90000"/>
              </a:lnSpc>
            </a:pPr>
            <a:r>
              <a:rPr b="0" lang="en-US" sz="6160" spc="-1" strike="noStrike">
                <a:solidFill>
                  <a:srgbClr val="000000"/>
                </a:solidFill>
                <a:latin typeface="Calibri Light"/>
              </a:rPr>
              <a:t>Click to edit Master title style</a:t>
            </a:r>
            <a:endParaRPr b="0" lang="en-US" sz="6160" spc="-1" strike="noStrike">
              <a:solidFill>
                <a:srgbClr val="000000"/>
              </a:solidFill>
              <a:latin typeface="Calibri"/>
            </a:endParaRPr>
          </a:p>
        </p:txBody>
      </p:sp>
      <p:sp>
        <p:nvSpPr>
          <p:cNvPr id="42" name="PlaceHolder 2"/>
          <p:cNvSpPr>
            <a:spLocks noGrp="1"/>
          </p:cNvSpPr>
          <p:nvPr>
            <p:ph type="body"/>
          </p:nvPr>
        </p:nvSpPr>
        <p:spPr>
          <a:xfrm>
            <a:off x="1173600" y="2556000"/>
            <a:ext cx="14721480" cy="6091560"/>
          </a:xfrm>
          <a:prstGeom prst="rect">
            <a:avLst/>
          </a:prstGeom>
        </p:spPr>
        <p:txBody>
          <a:bodyPr>
            <a:noAutofit/>
          </a:bodyPr>
          <a:p>
            <a:pPr marL="320040" indent="-319680">
              <a:lnSpc>
                <a:spcPct val="90000"/>
              </a:lnSpc>
              <a:spcBef>
                <a:spcPts val="1400"/>
              </a:spcBef>
              <a:buClr>
                <a:srgbClr val="000000"/>
              </a:buClr>
              <a:buFont typeface="Arial"/>
              <a:buChar char="•"/>
            </a:pPr>
            <a:r>
              <a:rPr b="0" lang="en-US" sz="3920" spc="-1" strike="noStrike">
                <a:solidFill>
                  <a:srgbClr val="000000"/>
                </a:solidFill>
                <a:latin typeface="Calibri"/>
              </a:rPr>
              <a:t>Click to edit Master text styles</a:t>
            </a:r>
            <a:endParaRPr b="0" lang="en-US" sz="3920" spc="-1" strike="noStrike">
              <a:solidFill>
                <a:srgbClr val="000000"/>
              </a:solidFill>
              <a:latin typeface="Calibri"/>
            </a:endParaRPr>
          </a:p>
          <a:p>
            <a:pPr lvl="1" marL="960120" indent="-319680">
              <a:lnSpc>
                <a:spcPct val="90000"/>
              </a:lnSpc>
              <a:spcBef>
                <a:spcPts val="700"/>
              </a:spcBef>
              <a:buClr>
                <a:srgbClr val="000000"/>
              </a:buClr>
              <a:buFont typeface="Arial"/>
              <a:buChar char="•"/>
            </a:pPr>
            <a:r>
              <a:rPr b="0" lang="en-US" sz="3359" spc="-1" strike="noStrike">
                <a:solidFill>
                  <a:srgbClr val="000000"/>
                </a:solidFill>
                <a:latin typeface="Calibri"/>
              </a:rPr>
              <a:t>Second level</a:t>
            </a:r>
            <a:endParaRPr b="0" lang="en-US" sz="3359" spc="-1" strike="noStrike">
              <a:solidFill>
                <a:srgbClr val="000000"/>
              </a:solidFill>
              <a:latin typeface="Calibri"/>
            </a:endParaRPr>
          </a:p>
          <a:p>
            <a:pPr lvl="2" marL="1600200" indent="-319680">
              <a:lnSpc>
                <a:spcPct val="90000"/>
              </a:lnSpc>
              <a:spcBef>
                <a:spcPts val="700"/>
              </a:spcBef>
              <a:buClr>
                <a:srgbClr val="000000"/>
              </a:buClr>
              <a:buFont typeface="Arial"/>
              <a:buChar char="•"/>
            </a:pPr>
            <a:r>
              <a:rPr b="0" lang="en-US" sz="2800" spc="-1" strike="noStrike">
                <a:solidFill>
                  <a:srgbClr val="000000"/>
                </a:solidFill>
                <a:latin typeface="Calibri"/>
              </a:rPr>
              <a:t>Third level</a:t>
            </a:r>
            <a:endParaRPr b="0" lang="en-US" sz="2800" spc="-1" strike="noStrike">
              <a:solidFill>
                <a:srgbClr val="000000"/>
              </a:solidFill>
              <a:latin typeface="Calibri"/>
            </a:endParaRPr>
          </a:p>
          <a:p>
            <a:pPr lvl="3" marL="2240280" indent="-319680">
              <a:lnSpc>
                <a:spcPct val="90000"/>
              </a:lnSpc>
              <a:spcBef>
                <a:spcPts val="700"/>
              </a:spcBef>
              <a:buClr>
                <a:srgbClr val="000000"/>
              </a:buClr>
              <a:buFont typeface="Arial"/>
              <a:buChar char="•"/>
            </a:pPr>
            <a:r>
              <a:rPr b="0" lang="en-US" sz="2520" spc="-1" strike="noStrike">
                <a:solidFill>
                  <a:srgbClr val="000000"/>
                </a:solidFill>
                <a:latin typeface="Calibri"/>
              </a:rPr>
              <a:t>Fourth level</a:t>
            </a:r>
            <a:endParaRPr b="0" lang="en-US" sz="2520" spc="-1" strike="noStrike">
              <a:solidFill>
                <a:srgbClr val="000000"/>
              </a:solidFill>
              <a:latin typeface="Calibri"/>
            </a:endParaRPr>
          </a:p>
          <a:p>
            <a:pPr lvl="4" marL="2880360" indent="-319680">
              <a:lnSpc>
                <a:spcPct val="90000"/>
              </a:lnSpc>
              <a:spcBef>
                <a:spcPts val="700"/>
              </a:spcBef>
              <a:buClr>
                <a:srgbClr val="000000"/>
              </a:buClr>
              <a:buFont typeface="Arial"/>
              <a:buChar char="•"/>
            </a:pPr>
            <a:r>
              <a:rPr b="0" lang="en-US" sz="2520" spc="-1" strike="noStrike">
                <a:solidFill>
                  <a:srgbClr val="000000"/>
                </a:solidFill>
                <a:latin typeface="Calibri"/>
              </a:rPr>
              <a:t>Fifth level</a:t>
            </a:r>
            <a:endParaRPr b="0" lang="en-US" sz="2520" spc="-1" strike="noStrike">
              <a:solidFill>
                <a:srgbClr val="000000"/>
              </a:solidFill>
              <a:latin typeface="Calibri"/>
            </a:endParaRPr>
          </a:p>
        </p:txBody>
      </p:sp>
      <p:sp>
        <p:nvSpPr>
          <p:cNvPr id="43" name="PlaceHolder 3"/>
          <p:cNvSpPr>
            <a:spLocks noGrp="1"/>
          </p:cNvSpPr>
          <p:nvPr>
            <p:ph type="dt"/>
          </p:nvPr>
        </p:nvSpPr>
        <p:spPr>
          <a:xfrm>
            <a:off x="1173600" y="8898840"/>
            <a:ext cx="3840120" cy="510840"/>
          </a:xfrm>
          <a:prstGeom prst="rect">
            <a:avLst/>
          </a:prstGeom>
        </p:spPr>
        <p:txBody>
          <a:bodyPr anchor="ctr">
            <a:noAutofit/>
          </a:bodyPr>
          <a:p>
            <a:pPr>
              <a:lnSpc>
                <a:spcPct val="100000"/>
              </a:lnSpc>
            </a:pPr>
            <a:fld id="{4C1E40C6-F5DC-47F0-A36A-A81B8AA74560}" type="datetime">
              <a:rPr b="0" lang="en-US" sz="1679" spc="-1" strike="noStrike">
                <a:solidFill>
                  <a:srgbClr val="8b8b8b"/>
                </a:solidFill>
                <a:latin typeface="Calibri"/>
              </a:rPr>
              <a:t>5/20/21</a:t>
            </a:fld>
            <a:endParaRPr b="0" lang="fi-FI" sz="1679" spc="-1" strike="noStrike">
              <a:latin typeface="Times New Roman"/>
            </a:endParaRPr>
          </a:p>
        </p:txBody>
      </p:sp>
      <p:sp>
        <p:nvSpPr>
          <p:cNvPr id="44" name="PlaceHolder 4"/>
          <p:cNvSpPr>
            <a:spLocks noGrp="1"/>
          </p:cNvSpPr>
          <p:nvPr>
            <p:ph type="ftr"/>
          </p:nvPr>
        </p:nvSpPr>
        <p:spPr>
          <a:xfrm>
            <a:off x="5654160" y="8898840"/>
            <a:ext cx="5760360" cy="510840"/>
          </a:xfrm>
          <a:prstGeom prst="rect">
            <a:avLst/>
          </a:prstGeom>
        </p:spPr>
        <p:txBody>
          <a:bodyPr anchor="ctr">
            <a:noAutofit/>
          </a:bodyPr>
          <a:p>
            <a:endParaRPr b="0" lang="fi-FI" sz="2400" spc="-1" strike="noStrike">
              <a:latin typeface="Times New Roman"/>
            </a:endParaRPr>
          </a:p>
        </p:txBody>
      </p:sp>
      <p:sp>
        <p:nvSpPr>
          <p:cNvPr id="45" name="PlaceHolder 5"/>
          <p:cNvSpPr>
            <a:spLocks noGrp="1"/>
          </p:cNvSpPr>
          <p:nvPr>
            <p:ph type="sldNum"/>
          </p:nvPr>
        </p:nvSpPr>
        <p:spPr>
          <a:xfrm>
            <a:off x="12054960" y="8898840"/>
            <a:ext cx="3840120" cy="510840"/>
          </a:xfrm>
          <a:prstGeom prst="rect">
            <a:avLst/>
          </a:prstGeom>
        </p:spPr>
        <p:txBody>
          <a:bodyPr anchor="ctr">
            <a:noAutofit/>
          </a:bodyPr>
          <a:p>
            <a:pPr algn="r">
              <a:lnSpc>
                <a:spcPct val="100000"/>
              </a:lnSpc>
            </a:pPr>
            <a:fld id="{9033FD2F-FC0B-483B-9336-D2BF98BDFB18}" type="slidenum">
              <a:rPr b="0" lang="en-US" sz="1679" spc="-1" strike="noStrike">
                <a:solidFill>
                  <a:srgbClr val="8b8b8b"/>
                </a:solidFill>
                <a:latin typeface="Calibri"/>
              </a:rPr>
              <a:t>&lt;number&gt;</a:t>
            </a:fld>
            <a:endParaRPr b="0" lang="fi-FI" sz="1679"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hyperlink" Target="https://ec.europa.eu/eurostat/web/products-manuals-and-guidelines/-/ks-gq-14-011" TargetMode="External"/><Relationship Id="rId2" Type="http://schemas.openxmlformats.org/officeDocument/2006/relationships/hyperlink" Target="https://ec.europa.eu/eurostat/web/products-manuals-and-guidelines/-/ks-gq-17-001" TargetMode="External"/><Relationship Id="rId3" Type="http://schemas.openxmlformats.org/officeDocument/2006/relationships/hyperlink" Target="https://ec.europa.eu/eurostat/web/products-manuals-and-guidelines/-/KS-GQ-17-007?inheritRedirect=true&amp;redirect=%2Feurostat%2Fpublications%2Fmanuals-and-guidelines" TargetMode="External"/><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2133720" y="1571400"/>
            <a:ext cx="12801240" cy="3342240"/>
          </a:xfrm>
          <a:prstGeom prst="rect">
            <a:avLst/>
          </a:prstGeom>
          <a:noFill/>
          <a:ln w="0">
            <a:noFill/>
          </a:ln>
        </p:spPr>
        <p:txBody>
          <a:bodyPr anchor="b">
            <a:noAutofit/>
          </a:bodyPr>
          <a:p>
            <a:pPr algn="ctr">
              <a:lnSpc>
                <a:spcPct val="90000"/>
              </a:lnSpc>
            </a:pPr>
            <a:r>
              <a:rPr b="0" lang="nl-NL" sz="8400" spc="-1" strike="noStrike">
                <a:solidFill>
                  <a:srgbClr val="000000"/>
                </a:solidFill>
                <a:latin typeface="Calibri Light"/>
              </a:rPr>
              <a:t>Open slides</a:t>
            </a:r>
            <a:endParaRPr b="0" lang="en-US" sz="8400" spc="-1" strike="noStrike">
              <a:solidFill>
                <a:srgbClr val="000000"/>
              </a:solidFill>
              <a:latin typeface="Calibri"/>
            </a:endParaRPr>
          </a:p>
        </p:txBody>
      </p:sp>
      <p:sp>
        <p:nvSpPr>
          <p:cNvPr id="83" name="TextShape 2"/>
          <p:cNvSpPr txBox="1"/>
          <p:nvPr/>
        </p:nvSpPr>
        <p:spPr>
          <a:xfrm>
            <a:off x="2133720" y="5042880"/>
            <a:ext cx="12801240" cy="2317680"/>
          </a:xfrm>
          <a:prstGeom prst="rect">
            <a:avLst/>
          </a:prstGeom>
          <a:noFill/>
          <a:ln w="0">
            <a:noFill/>
          </a:ln>
        </p:spPr>
        <p:txBody>
          <a:bodyPr>
            <a:noAutofit/>
          </a:bodyPr>
          <a:p>
            <a:pPr algn="ctr"/>
            <a:endParaRPr b="0" lang="fi-FI"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1" name="Group 1"/>
          <p:cNvGrpSpPr/>
          <p:nvPr/>
        </p:nvGrpSpPr>
        <p:grpSpPr>
          <a:xfrm>
            <a:off x="0" y="0"/>
            <a:ext cx="0" cy="0"/>
            <a:chOff x="0" y="0"/>
            <a:chExt cx="0" cy="0"/>
          </a:xfrm>
        </p:grpSpPr>
        <p:grpSp>
          <p:nvGrpSpPr>
            <p:cNvPr id="112" name="Group 2"/>
            <p:cNvGrpSpPr/>
            <p:nvPr/>
          </p:nvGrpSpPr>
          <p:grpSpPr>
            <a:xfrm>
              <a:off x="0" y="0"/>
              <a:ext cx="0" cy="0"/>
              <a:chOff x="0" y="0"/>
              <a:chExt cx="0" cy="0"/>
            </a:xfrm>
          </p:grpSpPr>
        </p:grpSp>
        <p:grpSp>
          <p:nvGrpSpPr>
            <p:cNvPr id="113" name="Group 3"/>
            <p:cNvGrpSpPr/>
            <p:nvPr/>
          </p:nvGrpSpPr>
          <p:grpSpPr>
            <a:xfrm>
              <a:off x="0" y="0"/>
              <a:ext cx="0" cy="0"/>
              <a:chOff x="0" y="0"/>
              <a:chExt cx="0" cy="0"/>
            </a:xfrm>
          </p:grpSpPr>
        </p:grpSp>
      </p:grpSp>
      <p:sp>
        <p:nvSpPr>
          <p:cNvPr id="114" name="CustomShape 4"/>
          <p:cNvSpPr/>
          <p:nvPr/>
        </p:nvSpPr>
        <p:spPr>
          <a:xfrm>
            <a:off x="1295280" y="8033040"/>
            <a:ext cx="14858640" cy="1736280"/>
          </a:xfrm>
          <a:prstGeom prst="rect">
            <a:avLst/>
          </a:prstGeom>
          <a:noFill/>
          <a:ln w="0">
            <a:noFill/>
          </a:ln>
        </p:spPr>
        <p:style>
          <a:lnRef idx="2"/>
          <a:fillRef idx="0"/>
          <a:effectRef idx="0"/>
          <a:fontRef idx="minor"/>
        </p:style>
        <p:txBody>
          <a:bodyPr lIns="90000" rIns="90000" tIns="45000" bIns="45000">
            <a:spAutoFit/>
          </a:bodyPr>
          <a:p>
            <a:pPr>
              <a:lnSpc>
                <a:spcPct val="100000"/>
              </a:lnSpc>
            </a:pPr>
            <a:r>
              <a:rPr b="0" lang="nl-NL" sz="1800" spc="-1" strike="noStrike">
                <a:solidFill>
                  <a:srgbClr val="000000"/>
                </a:solidFill>
                <a:latin typeface="Roboto"/>
                <a:ea typeface="Roboto"/>
              </a:rPr>
              <a:t>We aim to increase the quality of existing open governmental indicators, such as Eurostat products, and to design new indicators that are at least on the quality level of Eurostat’s products. Our quality assurance follows the following methodology.</a:t>
            </a:r>
            <a:endParaRPr b="0" lang="fi-FI" sz="1800" spc="-1" strike="noStrike">
              <a:latin typeface="Arial"/>
            </a:endParaRPr>
          </a:p>
          <a:p>
            <a:pPr>
              <a:lnSpc>
                <a:spcPct val="100000"/>
              </a:lnSpc>
            </a:pPr>
            <a:r>
              <a:rPr b="0" lang="nl-NL" sz="1800" spc="-1" strike="noStrike">
                <a:solidFill>
                  <a:srgbClr val="000000"/>
                </a:solidFill>
                <a:latin typeface="Roboto"/>
                <a:ea typeface="Roboto"/>
              </a:rPr>
              <a:t>1. </a:t>
            </a:r>
            <a:r>
              <a:rPr b="0" lang="en-US" sz="1800" spc="-1" strike="noStrike">
                <a:solidFill>
                  <a:srgbClr val="000000"/>
                </a:solidFill>
                <a:latin typeface="Roboto"/>
                <a:ea typeface="Roboto"/>
              </a:rPr>
              <a:t>Towards a harmonised methodology for statistical indicators — Part 1: Indicator typologies and terminologies - 2014 edition </a:t>
            </a:r>
            <a:r>
              <a:rPr b="0" lang="en-US" sz="1800" spc="-1" strike="noStrike">
                <a:solidFill>
                  <a:srgbClr val="555555"/>
                </a:solidFill>
                <a:latin typeface="Roboto"/>
                <a:ea typeface="Roboto"/>
              </a:rPr>
              <a:t>(</a:t>
            </a:r>
            <a:r>
              <a:rPr b="0" lang="en-US" sz="1800" spc="-1" strike="noStrike" u="sng">
                <a:solidFill>
                  <a:srgbClr val="4ec0e4"/>
                </a:solidFill>
                <a:uFillTx/>
                <a:latin typeface="Roboto"/>
                <a:ea typeface="Roboto"/>
                <a:hlinkClick r:id="rId1"/>
              </a:rPr>
              <a:t>pdf</a:t>
            </a:r>
            <a:r>
              <a:rPr b="0" lang="en-US" sz="1800" spc="-1" strike="noStrike">
                <a:solidFill>
                  <a:srgbClr val="555555"/>
                </a:solidFill>
                <a:latin typeface="Roboto"/>
                <a:ea typeface="Roboto"/>
              </a:rPr>
              <a:t>)</a:t>
            </a:r>
            <a:endParaRPr b="0" lang="fi-FI" sz="1800" spc="-1" strike="noStrike">
              <a:latin typeface="Arial"/>
            </a:endParaRPr>
          </a:p>
          <a:p>
            <a:pPr>
              <a:lnSpc>
                <a:spcPct val="100000"/>
              </a:lnSpc>
            </a:pPr>
            <a:r>
              <a:rPr b="0" lang="nl-NL" sz="1800" spc="-1" strike="noStrike">
                <a:solidFill>
                  <a:srgbClr val="000000"/>
                </a:solidFill>
                <a:latin typeface="Roboto"/>
                <a:ea typeface="Roboto"/>
              </a:rPr>
              <a:t>2. </a:t>
            </a:r>
            <a:r>
              <a:rPr b="0" lang="en-US" sz="1800" spc="-1" strike="noStrike">
                <a:solidFill>
                  <a:srgbClr val="000000"/>
                </a:solidFill>
                <a:latin typeface="Roboto"/>
                <a:ea typeface="Roboto"/>
              </a:rPr>
              <a:t>Towards a harmonised methodology for statistical indicators — Part 2: Communicating through indicators </a:t>
            </a:r>
            <a:r>
              <a:rPr b="0" lang="en-US" sz="1800" spc="-1" strike="noStrike">
                <a:solidFill>
                  <a:srgbClr val="555555"/>
                </a:solidFill>
                <a:latin typeface="Roboto"/>
                <a:ea typeface="Roboto"/>
              </a:rPr>
              <a:t>(</a:t>
            </a:r>
            <a:r>
              <a:rPr b="0" lang="en-US" sz="1800" spc="-1" strike="noStrike" u="sng">
                <a:solidFill>
                  <a:srgbClr val="4ec0e4"/>
                </a:solidFill>
                <a:uFillTx/>
                <a:latin typeface="Roboto"/>
                <a:ea typeface="Roboto"/>
                <a:hlinkClick r:id="rId2"/>
              </a:rPr>
              <a:t>pdf</a:t>
            </a:r>
            <a:r>
              <a:rPr b="0" lang="en-US" sz="1800" spc="-1" strike="noStrike">
                <a:solidFill>
                  <a:srgbClr val="555555"/>
                </a:solidFill>
                <a:latin typeface="Roboto"/>
                <a:ea typeface="Roboto"/>
              </a:rPr>
              <a:t>) </a:t>
            </a:r>
            <a:br/>
            <a:r>
              <a:rPr b="0" lang="nl-NL" sz="1800" spc="-1" strike="noStrike">
                <a:solidFill>
                  <a:srgbClr val="000000"/>
                </a:solidFill>
                <a:latin typeface="Roboto"/>
                <a:ea typeface="Roboto"/>
              </a:rPr>
              <a:t>3. </a:t>
            </a:r>
            <a:r>
              <a:rPr b="0" lang="en-US" sz="1800" spc="-1" strike="noStrike">
                <a:solidFill>
                  <a:srgbClr val="000000"/>
                </a:solidFill>
                <a:latin typeface="Roboto"/>
                <a:ea typeface="Roboto"/>
              </a:rPr>
              <a:t>Towards a harmonised methodology for statistical indicators — Part 3: Relevance for policy making </a:t>
            </a:r>
            <a:r>
              <a:rPr b="0" lang="en-US" sz="1800" spc="-1" strike="noStrike">
                <a:solidFill>
                  <a:srgbClr val="555555"/>
                </a:solidFill>
                <a:latin typeface="Roboto"/>
                <a:ea typeface="Roboto"/>
              </a:rPr>
              <a:t>(</a:t>
            </a:r>
            <a:r>
              <a:rPr b="0" lang="en-US" sz="1800" spc="-1" strike="noStrike" u="sng">
                <a:solidFill>
                  <a:srgbClr val="4ec0e4"/>
                </a:solidFill>
                <a:uFillTx/>
                <a:latin typeface="Roboto"/>
                <a:ea typeface="Roboto"/>
                <a:hlinkClick r:id="rId3"/>
              </a:rPr>
              <a:t>pdf</a:t>
            </a:r>
            <a:r>
              <a:rPr b="0" lang="en-US" sz="1800" spc="-1" strike="noStrike">
                <a:solidFill>
                  <a:srgbClr val="555555"/>
                </a:solidFill>
                <a:latin typeface="Roboto"/>
                <a:ea typeface="Roboto"/>
              </a:rPr>
              <a:t>) </a:t>
            </a:r>
            <a:endParaRPr b="0" lang="fi-FI" sz="1800" spc="-1" strike="noStrike">
              <a:latin typeface="Arial"/>
            </a:endParaRPr>
          </a:p>
          <a:p>
            <a:pPr>
              <a:lnSpc>
                <a:spcPct val="100000"/>
              </a:lnSpc>
            </a:pPr>
            <a:endParaRPr b="0" lang="fi-FI"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843120" y="3774960"/>
            <a:ext cx="14721480" cy="1855440"/>
          </a:xfrm>
          <a:prstGeom prst="rect">
            <a:avLst/>
          </a:prstGeom>
          <a:solidFill>
            <a:srgbClr val="007cbb"/>
          </a:solidFill>
          <a:ln w="0">
            <a:noFill/>
          </a:ln>
        </p:spPr>
        <p:txBody>
          <a:bodyPr anchor="ctr">
            <a:noAutofit/>
          </a:bodyPr>
          <a:p>
            <a:pPr algn="ctr">
              <a:lnSpc>
                <a:spcPct val="90000"/>
              </a:lnSpc>
            </a:pPr>
            <a:r>
              <a:rPr b="0" lang="nl-NL" sz="6160" spc="-1" strike="noStrike">
                <a:solidFill>
                  <a:srgbClr val="ffffff"/>
                </a:solidFill>
                <a:latin typeface="Roboto"/>
                <a:ea typeface="Roboto"/>
              </a:rPr>
              <a:t>What is our technology?</a:t>
            </a:r>
            <a:endParaRPr b="0" lang="en-US" sz="616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extShape 1"/>
          <p:cNvSpPr txBox="1"/>
          <p:nvPr/>
        </p:nvSpPr>
        <p:spPr>
          <a:xfrm>
            <a:off x="0" y="104400"/>
            <a:ext cx="16377480" cy="1160640"/>
          </a:xfrm>
          <a:prstGeom prst="rect">
            <a:avLst/>
          </a:prstGeom>
          <a:noFill/>
          <a:ln w="0">
            <a:noFill/>
          </a:ln>
        </p:spPr>
        <p:txBody>
          <a:bodyPr anchor="ctr">
            <a:normAutofit fontScale="51000"/>
          </a:bodyPr>
          <a:p>
            <a:pPr>
              <a:lnSpc>
                <a:spcPct val="90000"/>
              </a:lnSpc>
            </a:pPr>
            <a:r>
              <a:rPr b="0" lang="nl-NL" sz="6160" spc="-1" strike="noStrike">
                <a:solidFill>
                  <a:srgbClr val="000000"/>
                </a:solidFill>
                <a:latin typeface="Calibri Light"/>
              </a:rPr>
              <a:t>Technology – panning out gold from muddy open sources</a:t>
            </a:r>
            <a:endParaRPr b="0" lang="en-US" sz="6160" spc="-1" strike="noStrike">
              <a:solidFill>
                <a:srgbClr val="000000"/>
              </a:solidFill>
              <a:latin typeface="Calibri"/>
            </a:endParaRPr>
          </a:p>
        </p:txBody>
      </p:sp>
      <p:graphicFrame>
        <p:nvGraphicFramePr>
          <p:cNvPr id="1" name="Diagram1"/>
          <p:cNvGraphicFramePr/>
          <p:nvPr>
            <p:extLst>
              <p:ext uri="{D42A27DB-BD31-4B8C-83A1-F6EECF244321}">
                <p14:modId xmlns:p14="http://schemas.microsoft.com/office/powerpoint/2010/main" val="3038361329"/>
              </p:ext>
            </p:extLst>
          </p:nvPr>
        </p:nvGraphicFramePr>
        <p:xfrm>
          <a:off x="1136160" y="3510000"/>
          <a:ext cx="14722200" cy="60908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17" name="Picture 5" descr="A picture containing grass, outdoor, person, cooking&#10;&#10;Description automatically generated"/>
          <p:cNvPicPr/>
          <p:nvPr/>
        </p:nvPicPr>
        <p:blipFill>
          <a:blip r:embed="rId6"/>
          <a:stretch/>
        </p:blipFill>
        <p:spPr>
          <a:xfrm>
            <a:off x="6010920" y="1242000"/>
            <a:ext cx="4300920" cy="3225600"/>
          </a:xfrm>
          <a:prstGeom prst="rect">
            <a:avLst/>
          </a:prstGeom>
          <a:ln w="0">
            <a:noFill/>
          </a:ln>
        </p:spPr>
      </p:pic>
      <p:pic>
        <p:nvPicPr>
          <p:cNvPr id="118" name="Picture 7" descr="A picture containing person, person, preparing, cooking&#10;&#10;Description automatically generated"/>
          <p:cNvPicPr/>
          <p:nvPr/>
        </p:nvPicPr>
        <p:blipFill>
          <a:blip r:embed="rId7"/>
          <a:stretch/>
        </p:blipFill>
        <p:spPr>
          <a:xfrm>
            <a:off x="807480" y="1220760"/>
            <a:ext cx="4328640" cy="3268080"/>
          </a:xfrm>
          <a:prstGeom prst="rect">
            <a:avLst/>
          </a:prstGeom>
          <a:ln w="0">
            <a:noFill/>
          </a:ln>
        </p:spPr>
      </p:pic>
      <p:pic>
        <p:nvPicPr>
          <p:cNvPr id="119" name="Picture 9" descr="A picture containing tree, outdoor, ground, blue&#10;&#10;Description automatically generated"/>
          <p:cNvPicPr/>
          <p:nvPr/>
        </p:nvPicPr>
        <p:blipFill>
          <a:blip r:embed="rId8"/>
          <a:stretch/>
        </p:blipFill>
        <p:spPr>
          <a:xfrm>
            <a:off x="11134440" y="1265400"/>
            <a:ext cx="4480200" cy="3202200"/>
          </a:xfrm>
          <a:prstGeom prst="rect">
            <a:avLst/>
          </a:prstGeom>
          <a:ln w="0">
            <a:noFill/>
          </a:ln>
        </p:spPr>
      </p:pic>
      <p:sp>
        <p:nvSpPr>
          <p:cNvPr id="120" name="CustomShape 2"/>
          <p:cNvSpPr/>
          <p:nvPr/>
        </p:nvSpPr>
        <p:spPr>
          <a:xfrm>
            <a:off x="708480" y="8589960"/>
            <a:ext cx="14906520" cy="700200"/>
          </a:xfrm>
          <a:prstGeom prst="rect">
            <a:avLst/>
          </a:prstGeom>
          <a:noFill/>
          <a:ln w="0">
            <a:noFill/>
          </a:ln>
        </p:spPr>
        <p:style>
          <a:lnRef idx="2"/>
          <a:fillRef idx="0"/>
          <a:effectRef idx="0"/>
          <a:fontRef idx="minor"/>
        </p:style>
        <p:txBody>
          <a:bodyPr lIns="90000" rIns="90000" tIns="45000" bIns="45000">
            <a:spAutoFit/>
          </a:bodyPr>
          <a:p>
            <a:pPr>
              <a:lnSpc>
                <a:spcPct val="100000"/>
              </a:lnSpc>
            </a:pPr>
            <a:r>
              <a:rPr b="0" lang="en-US" sz="2000" spc="-1" strike="noStrike">
                <a:solidFill>
                  <a:srgbClr val="000000"/>
                </a:solidFill>
                <a:latin typeface="Roboto"/>
                <a:ea typeface="Roboto"/>
              </a:rPr>
              <a:t>Our retroharmonize, regions and iotables software has each about 1000-2000 specialist users worldwide.</a:t>
            </a:r>
            <a:endParaRPr b="0" lang="fi-FI" sz="2000" spc="-1" strike="noStrike">
              <a:latin typeface="Arial"/>
            </a:endParaRPr>
          </a:p>
          <a:p>
            <a:pPr>
              <a:lnSpc>
                <a:spcPct val="100000"/>
              </a:lnSpc>
            </a:pPr>
            <a:r>
              <a:rPr b="0" lang="en-US" sz="2000" spc="-1" strike="noStrike">
                <a:solidFill>
                  <a:srgbClr val="000000"/>
                </a:solidFill>
                <a:latin typeface="Roboto"/>
                <a:ea typeface="Roboto"/>
              </a:rPr>
              <a:t>The users are potential collaborators to pan out more open data and potential clients to produce high-quality research products.</a:t>
            </a:r>
            <a:endParaRPr b="0" lang="fi-FI"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11520000" y="2456280"/>
            <a:ext cx="5292000" cy="557892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StarSymbol"/>
              <a:buChar char="-"/>
            </a:pPr>
            <a:r>
              <a:rPr b="0" lang="en-US" sz="2000" spc="-1" strike="noStrike">
                <a:solidFill>
                  <a:srgbClr val="000000"/>
                </a:solidFill>
                <a:latin typeface="Roboto"/>
                <a:ea typeface="Roboto"/>
              </a:rPr>
              <a:t>Open developer network for open government data analytics in R</a:t>
            </a:r>
            <a:endParaRPr b="0" lang="fi-FI" sz="2000" spc="-1" strike="noStrike">
              <a:latin typeface="Arial"/>
            </a:endParaRPr>
          </a:p>
          <a:p>
            <a:pPr marL="285840" indent="-285480">
              <a:lnSpc>
                <a:spcPct val="100000"/>
              </a:lnSpc>
              <a:buClr>
                <a:srgbClr val="000000"/>
              </a:buClr>
              <a:buFont typeface="StarSymbol"/>
              <a:buChar char="-"/>
            </a:pPr>
            <a:r>
              <a:rPr b="0" lang="en-US" sz="2000" spc="-1" strike="noStrike">
                <a:solidFill>
                  <a:srgbClr val="000000"/>
                </a:solidFill>
                <a:latin typeface="Roboto"/>
                <a:ea typeface="Roboto"/>
              </a:rPr>
              <a:t>30 R packages in various stages of development; 10,000+ downloads/month</a:t>
            </a:r>
            <a:endParaRPr b="0" lang="fi-FI" sz="2000" spc="-1" strike="noStrike">
              <a:latin typeface="Arial"/>
            </a:endParaRPr>
          </a:p>
          <a:p>
            <a:pPr marL="285840" indent="-285480">
              <a:lnSpc>
                <a:spcPct val="100000"/>
              </a:lnSpc>
              <a:buClr>
                <a:srgbClr val="000000"/>
              </a:buClr>
              <a:buFont typeface="StarSymbol"/>
              <a:buChar char="-"/>
            </a:pPr>
            <a:r>
              <a:rPr b="0" lang="en-US" sz="2000" spc="-1" strike="noStrike">
                <a:solidFill>
                  <a:srgbClr val="000000"/>
                </a:solidFill>
                <a:latin typeface="Roboto"/>
                <a:ea typeface="Roboto"/>
              </a:rPr>
              <a:t>Launched at the NIPS Machine Learning open source software workshop 2013</a:t>
            </a:r>
            <a:endParaRPr b="0" lang="fi-FI" sz="2000" spc="-1" strike="noStrike">
              <a:latin typeface="Arial"/>
            </a:endParaRPr>
          </a:p>
          <a:p>
            <a:pPr marL="285840" indent="-285480">
              <a:lnSpc>
                <a:spcPct val="100000"/>
              </a:lnSpc>
              <a:buClr>
                <a:srgbClr val="000000"/>
              </a:buClr>
              <a:buFont typeface="StarSymbol"/>
              <a:buChar char="-"/>
            </a:pPr>
            <a:r>
              <a:rPr b="0" lang="en-US" sz="2000" spc="-1" strike="noStrike">
                <a:solidFill>
                  <a:srgbClr val="000000"/>
                </a:solidFill>
                <a:latin typeface="Roboto"/>
                <a:ea typeface="Roboto"/>
              </a:rPr>
              <a:t>Active developers from 5 countries; coordinated by University of Turku, Finland</a:t>
            </a:r>
            <a:endParaRPr b="0" lang="fi-FI" sz="2000" spc="-1" strike="noStrike">
              <a:latin typeface="Arial"/>
            </a:endParaRPr>
          </a:p>
          <a:p>
            <a:pPr marL="285840" indent="-285480">
              <a:lnSpc>
                <a:spcPct val="100000"/>
              </a:lnSpc>
              <a:buClr>
                <a:srgbClr val="000000"/>
              </a:buClr>
              <a:buFont typeface="StarSymbol"/>
              <a:buChar char="-"/>
            </a:pPr>
            <a:r>
              <a:rPr b="0" lang="en-US" sz="2000" spc="-1" strike="noStrike">
                <a:solidFill>
                  <a:srgbClr val="000000"/>
                </a:solidFill>
                <a:latin typeface="Roboto"/>
                <a:ea typeface="Roboto"/>
              </a:rPr>
              <a:t>This is a compilation of mature R packages that collectively provide tested tools to retrieve, refine, enrich, integrate, and analyse open government data from Eurostat, national statistical authorities, geospatial information, and other sources</a:t>
            </a:r>
            <a:endParaRPr b="0" lang="fi-FI" sz="2000" spc="-1" strike="noStrike">
              <a:latin typeface="Arial"/>
            </a:endParaRPr>
          </a:p>
          <a:p>
            <a:pPr marL="285840" indent="-285480">
              <a:lnSpc>
                <a:spcPct val="100000"/>
              </a:lnSpc>
              <a:buClr>
                <a:srgbClr val="000000"/>
              </a:buClr>
              <a:buFont typeface="StarSymbol"/>
              <a:buChar char="-"/>
            </a:pPr>
            <a:r>
              <a:rPr b="0" lang="en-US" sz="2000" spc="-1" strike="noStrike">
                <a:solidFill>
                  <a:srgbClr val="000000"/>
                </a:solidFill>
                <a:latin typeface="Roboto"/>
                <a:ea typeface="Roboto"/>
              </a:rPr>
              <a:t>Seamless incorporation of open data streams with state-of-the-art statistical and probabilistic programming techniques and reproducible data science workflows</a:t>
            </a:r>
            <a:endParaRPr b="0" lang="fi-FI" sz="2000" spc="-1" strike="noStrike">
              <a:latin typeface="Arial"/>
            </a:endParaRPr>
          </a:p>
        </p:txBody>
      </p:sp>
      <p:pic>
        <p:nvPicPr>
          <p:cNvPr id="122" name="" descr=""/>
          <p:cNvPicPr/>
          <p:nvPr/>
        </p:nvPicPr>
        <p:blipFill>
          <a:blip r:embed="rId1"/>
          <a:srcRect l="0" t="6820" r="0" b="3036"/>
          <a:stretch/>
        </p:blipFill>
        <p:spPr>
          <a:xfrm>
            <a:off x="343440" y="1836000"/>
            <a:ext cx="6100560" cy="1140840"/>
          </a:xfrm>
          <a:prstGeom prst="rect">
            <a:avLst/>
          </a:prstGeom>
          <a:ln w="0">
            <a:noFill/>
          </a:ln>
        </p:spPr>
      </p:pic>
      <p:pic>
        <p:nvPicPr>
          <p:cNvPr id="123" name="" descr=""/>
          <p:cNvPicPr/>
          <p:nvPr/>
        </p:nvPicPr>
        <p:blipFill>
          <a:blip r:embed="rId2"/>
          <a:srcRect l="4995" t="13663" r="0" b="10014"/>
          <a:stretch/>
        </p:blipFill>
        <p:spPr>
          <a:xfrm>
            <a:off x="453600" y="3352320"/>
            <a:ext cx="6084720" cy="4887360"/>
          </a:xfrm>
          <a:prstGeom prst="rect">
            <a:avLst/>
          </a:prstGeom>
          <a:ln w="0">
            <a:solidFill>
              <a:srgbClr val="3465a4"/>
            </a:solidFill>
          </a:ln>
        </p:spPr>
      </p:pic>
      <p:sp>
        <p:nvSpPr>
          <p:cNvPr id="124" name="TextShape 2"/>
          <p:cNvSpPr txBox="1"/>
          <p:nvPr/>
        </p:nvSpPr>
        <p:spPr>
          <a:xfrm>
            <a:off x="3065760" y="8023680"/>
            <a:ext cx="4206240" cy="346680"/>
          </a:xfrm>
          <a:prstGeom prst="rect">
            <a:avLst/>
          </a:prstGeom>
          <a:noFill/>
          <a:ln w="0">
            <a:noFill/>
          </a:ln>
        </p:spPr>
        <p:txBody>
          <a:bodyPr lIns="0" rIns="0" tIns="0" bIns="0">
            <a:noAutofit/>
          </a:bodyPr>
          <a:p>
            <a:r>
              <a:rPr b="0" lang="fi-FI" sz="1200" spc="-1" strike="noStrike">
                <a:latin typeface="Times New Roman"/>
              </a:rPr>
              <a:t>(C) EuroGeographics for the administrative boundaries</a:t>
            </a:r>
            <a:endParaRPr b="0" lang="fi-FI" sz="1200" spc="-1" strike="noStrike">
              <a:latin typeface="Times New Roman"/>
            </a:endParaRPr>
          </a:p>
        </p:txBody>
      </p:sp>
      <p:sp>
        <p:nvSpPr>
          <p:cNvPr id="125" name="TextShape 3"/>
          <p:cNvSpPr txBox="1"/>
          <p:nvPr/>
        </p:nvSpPr>
        <p:spPr>
          <a:xfrm>
            <a:off x="394920" y="8208000"/>
            <a:ext cx="6373080" cy="562680"/>
          </a:xfrm>
          <a:prstGeom prst="rect">
            <a:avLst/>
          </a:prstGeom>
          <a:noFill/>
          <a:ln w="0">
            <a:noFill/>
          </a:ln>
        </p:spPr>
        <p:txBody>
          <a:bodyPr lIns="0" rIns="0" tIns="0" bIns="0" anchor="ctr">
            <a:noAutofit/>
          </a:bodyPr>
          <a:p>
            <a:r>
              <a:rPr b="0" lang="en-US" sz="2000" spc="-1" strike="noStrike">
                <a:solidFill>
                  <a:srgbClr val="000000"/>
                </a:solidFill>
                <a:latin typeface="Calibri"/>
              </a:rPr>
              <a:t>Eurostat open data: average household expenditure in 2011</a:t>
            </a:r>
            <a:endParaRPr b="0" lang="en-US" sz="2000" spc="-1" strike="noStrike">
              <a:solidFill>
                <a:srgbClr val="000000"/>
              </a:solidFill>
              <a:latin typeface="Calibri"/>
            </a:endParaRPr>
          </a:p>
        </p:txBody>
      </p:sp>
      <p:sp>
        <p:nvSpPr>
          <p:cNvPr id="126" name="TextShape 4"/>
          <p:cNvSpPr txBox="1"/>
          <p:nvPr/>
        </p:nvSpPr>
        <p:spPr>
          <a:xfrm>
            <a:off x="416160" y="2970360"/>
            <a:ext cx="6135840" cy="596520"/>
          </a:xfrm>
          <a:prstGeom prst="rect">
            <a:avLst/>
          </a:prstGeom>
          <a:noFill/>
          <a:ln w="0">
            <a:noFill/>
          </a:ln>
        </p:spPr>
        <p:txBody>
          <a:bodyPr lIns="90000" rIns="90000" tIns="45000" bIns="45000">
            <a:noAutofit/>
          </a:bodyPr>
          <a:p>
            <a:r>
              <a:rPr b="0" lang="fi-FI" sz="1800" spc="-1" strike="noStrike">
                <a:latin typeface="Times New Roman"/>
              </a:rPr>
              <a:t>R Journal 9(1):385-392, 2017</a:t>
            </a:r>
            <a:endParaRPr b="0" lang="fi-FI" sz="1800" spc="-1" strike="noStrike">
              <a:latin typeface="Arial"/>
            </a:endParaRPr>
          </a:p>
        </p:txBody>
      </p:sp>
      <p:sp>
        <p:nvSpPr>
          <p:cNvPr id="127" name="CustomShape 5"/>
          <p:cNvSpPr/>
          <p:nvPr/>
        </p:nvSpPr>
        <p:spPr>
          <a:xfrm>
            <a:off x="11340000" y="1800000"/>
            <a:ext cx="5580000" cy="7020000"/>
          </a:xfrm>
          <a:custGeom>
            <a:avLst/>
            <a:gdLst/>
            <a:ahLst/>
            <a:rect l="0" t="0" r="r" b="b"/>
            <a:pathLst>
              <a:path w="15502" h="19502">
                <a:moveTo>
                  <a:pt x="2583" y="0"/>
                </a:moveTo>
                <a:lnTo>
                  <a:pt x="2584" y="0"/>
                </a:lnTo>
                <a:cubicBezTo>
                  <a:pt x="2130" y="0"/>
                  <a:pt x="1684" y="119"/>
                  <a:pt x="1292" y="346"/>
                </a:cubicBezTo>
                <a:cubicBezTo>
                  <a:pt x="899" y="573"/>
                  <a:pt x="573" y="899"/>
                  <a:pt x="346" y="1292"/>
                </a:cubicBezTo>
                <a:cubicBezTo>
                  <a:pt x="119" y="1684"/>
                  <a:pt x="0" y="2130"/>
                  <a:pt x="0" y="2584"/>
                </a:cubicBezTo>
                <a:lnTo>
                  <a:pt x="0" y="16917"/>
                </a:lnTo>
                <a:lnTo>
                  <a:pt x="0" y="16918"/>
                </a:lnTo>
                <a:cubicBezTo>
                  <a:pt x="0" y="17371"/>
                  <a:pt x="119" y="17817"/>
                  <a:pt x="346" y="18209"/>
                </a:cubicBezTo>
                <a:cubicBezTo>
                  <a:pt x="573" y="18602"/>
                  <a:pt x="899" y="18928"/>
                  <a:pt x="1292" y="19155"/>
                </a:cubicBezTo>
                <a:cubicBezTo>
                  <a:pt x="1684" y="19382"/>
                  <a:pt x="2130" y="19501"/>
                  <a:pt x="2584" y="19501"/>
                </a:cubicBezTo>
                <a:lnTo>
                  <a:pt x="12917" y="19501"/>
                </a:lnTo>
                <a:lnTo>
                  <a:pt x="12918" y="19501"/>
                </a:lnTo>
                <a:cubicBezTo>
                  <a:pt x="13371" y="19501"/>
                  <a:pt x="13817" y="19382"/>
                  <a:pt x="14209" y="19155"/>
                </a:cubicBezTo>
                <a:cubicBezTo>
                  <a:pt x="14602" y="18928"/>
                  <a:pt x="14928" y="18602"/>
                  <a:pt x="15155" y="18209"/>
                </a:cubicBezTo>
                <a:cubicBezTo>
                  <a:pt x="15382" y="17817"/>
                  <a:pt x="15501" y="17371"/>
                  <a:pt x="15501" y="16918"/>
                </a:cubicBezTo>
                <a:lnTo>
                  <a:pt x="15501" y="2583"/>
                </a:lnTo>
                <a:lnTo>
                  <a:pt x="15501" y="2584"/>
                </a:lnTo>
                <a:lnTo>
                  <a:pt x="15501" y="2584"/>
                </a:lnTo>
                <a:cubicBezTo>
                  <a:pt x="15501" y="2130"/>
                  <a:pt x="15382" y="1684"/>
                  <a:pt x="15155" y="1292"/>
                </a:cubicBezTo>
                <a:cubicBezTo>
                  <a:pt x="14928" y="899"/>
                  <a:pt x="14602" y="573"/>
                  <a:pt x="14209" y="346"/>
                </a:cubicBezTo>
                <a:cubicBezTo>
                  <a:pt x="13817" y="119"/>
                  <a:pt x="13371" y="0"/>
                  <a:pt x="12918" y="0"/>
                </a:cubicBezTo>
                <a:lnTo>
                  <a:pt x="2583" y="0"/>
                </a:lnTo>
              </a:path>
            </a:pathLst>
          </a:custGeom>
          <a:noFill/>
          <a:ln w="12600">
            <a:solidFill>
              <a:srgbClr val="006c3b"/>
            </a:solidFill>
            <a:round/>
          </a:ln>
        </p:spPr>
        <p:style>
          <a:lnRef idx="0"/>
          <a:fillRef idx="0"/>
          <a:effectRef idx="0"/>
          <a:fontRef idx="minor"/>
        </p:style>
      </p:sp>
      <p:pic>
        <p:nvPicPr>
          <p:cNvPr id="128" name="" descr=""/>
          <p:cNvPicPr/>
          <p:nvPr/>
        </p:nvPicPr>
        <p:blipFill>
          <a:blip r:embed="rId3"/>
          <a:srcRect l="0" t="5094" r="0" b="7818"/>
          <a:stretch/>
        </p:blipFill>
        <p:spPr>
          <a:xfrm>
            <a:off x="6876000" y="3240000"/>
            <a:ext cx="4051080" cy="5040000"/>
          </a:xfrm>
          <a:prstGeom prst="rect">
            <a:avLst/>
          </a:prstGeom>
          <a:ln w="0">
            <a:noFill/>
          </a:ln>
        </p:spPr>
      </p:pic>
      <p:pic>
        <p:nvPicPr>
          <p:cNvPr id="129" name="" descr=""/>
          <p:cNvPicPr/>
          <p:nvPr/>
        </p:nvPicPr>
        <p:blipFill>
          <a:blip r:embed="rId4"/>
          <a:stretch/>
        </p:blipFill>
        <p:spPr>
          <a:xfrm>
            <a:off x="614160" y="384120"/>
            <a:ext cx="5770080" cy="1235880"/>
          </a:xfrm>
          <a:prstGeom prst="rect">
            <a:avLst/>
          </a:prstGeom>
          <a:ln w="0">
            <a:noFill/>
          </a:ln>
        </p:spPr>
      </p:pic>
      <p:sp>
        <p:nvSpPr>
          <p:cNvPr id="130" name="TextShape 6"/>
          <p:cNvSpPr txBox="1"/>
          <p:nvPr/>
        </p:nvSpPr>
        <p:spPr>
          <a:xfrm>
            <a:off x="6312240" y="1044000"/>
            <a:ext cx="995760" cy="504000"/>
          </a:xfrm>
          <a:prstGeom prst="rect">
            <a:avLst/>
          </a:prstGeom>
          <a:noFill/>
          <a:ln w="0">
            <a:noFill/>
          </a:ln>
        </p:spPr>
        <p:txBody>
          <a:bodyPr lIns="90000" rIns="90000" tIns="45000" bIns="45000">
            <a:noAutofit/>
          </a:bodyPr>
          <a:p>
            <a:r>
              <a:rPr b="0" lang="fi-FI" sz="2400" spc="-1" strike="noStrike">
                <a:latin typeface="Arial"/>
              </a:rPr>
              <a:t>.org</a:t>
            </a:r>
            <a:endParaRPr b="0" lang="fi-FI" sz="2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756360" y="104400"/>
            <a:ext cx="15621120" cy="1160640"/>
          </a:xfrm>
          <a:prstGeom prst="rect">
            <a:avLst/>
          </a:prstGeom>
          <a:noFill/>
          <a:ln w="0">
            <a:noFill/>
          </a:ln>
        </p:spPr>
        <p:txBody>
          <a:bodyPr anchor="ctr">
            <a:normAutofit/>
          </a:bodyPr>
          <a:p>
            <a:pPr>
              <a:lnSpc>
                <a:spcPct val="90000"/>
              </a:lnSpc>
            </a:pPr>
            <a:r>
              <a:rPr b="0" lang="nl-NL" sz="6160" spc="-1" strike="noStrike">
                <a:solidFill>
                  <a:srgbClr val="000000"/>
                </a:solidFill>
                <a:latin typeface="Calibri Light"/>
              </a:rPr>
              <a:t>Kasia curated list slide</a:t>
            </a:r>
            <a:endParaRPr b="0" lang="en-US" sz="6160" spc="-1" strike="noStrike">
              <a:solidFill>
                <a:srgbClr val="000000"/>
              </a:solidFill>
              <a:latin typeface="Calibri"/>
            </a:endParaRPr>
          </a:p>
        </p:txBody>
      </p:sp>
      <p:sp>
        <p:nvSpPr>
          <p:cNvPr id="132" name="CustomShape 2"/>
          <p:cNvSpPr/>
          <p:nvPr/>
        </p:nvSpPr>
        <p:spPr>
          <a:xfrm>
            <a:off x="11512800" y="3794400"/>
            <a:ext cx="4864680" cy="402372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StarSymbol"/>
              <a:buChar char="-"/>
            </a:pPr>
            <a:r>
              <a:rPr b="0" lang="en-US" sz="2000" spc="-1" strike="noStrike">
                <a:solidFill>
                  <a:srgbClr val="000000"/>
                </a:solidFill>
                <a:latin typeface="Roboto"/>
                <a:ea typeface="Roboto"/>
              </a:rPr>
              <a:t>Combining </a:t>
            </a:r>
            <a:r>
              <a:rPr b="0" i="1" lang="en-US" sz="2000" spc="-1" strike="noStrike">
                <a:solidFill>
                  <a:srgbClr val="000000"/>
                </a:solidFill>
                <a:latin typeface="Roboto"/>
                <a:ea typeface="Roboto"/>
              </a:rPr>
              <a:t>ex ante</a:t>
            </a:r>
            <a:r>
              <a:rPr b="0" lang="en-US" sz="2000" spc="-1" strike="noStrike">
                <a:solidFill>
                  <a:srgbClr val="000000"/>
                </a:solidFill>
                <a:latin typeface="Roboto"/>
                <a:ea typeface="Roboto"/>
              </a:rPr>
              <a:t> and </a:t>
            </a:r>
            <a:r>
              <a:rPr b="0" i="1" lang="en-US" sz="2000" spc="-1" strike="noStrike">
                <a:solidFill>
                  <a:srgbClr val="000000"/>
                </a:solidFill>
                <a:latin typeface="Roboto"/>
                <a:ea typeface="Roboto"/>
              </a:rPr>
              <a:t>ex post</a:t>
            </a:r>
            <a:r>
              <a:rPr b="0" lang="en-US" sz="2000" spc="-1" strike="noStrike">
                <a:solidFill>
                  <a:srgbClr val="000000"/>
                </a:solidFill>
                <a:latin typeface="Roboto"/>
                <a:ea typeface="Roboto"/>
              </a:rPr>
              <a:t> survey harmonization allows to create small scale surveys, such as simpler online surveys, that are more representative, or fully representative of a population. </a:t>
            </a:r>
            <a:endParaRPr b="0" lang="fi-FI" sz="2000" spc="-1" strike="noStrike">
              <a:latin typeface="Arial"/>
            </a:endParaRPr>
          </a:p>
          <a:p>
            <a:pPr marL="285840" indent="-285480">
              <a:lnSpc>
                <a:spcPct val="100000"/>
              </a:lnSpc>
              <a:buClr>
                <a:srgbClr val="000000"/>
              </a:buClr>
              <a:buFont typeface="StarSymbol"/>
              <a:buChar char="-"/>
            </a:pPr>
            <a:r>
              <a:rPr b="0" lang="en-US" sz="2000" spc="-1" strike="noStrike">
                <a:solidFill>
                  <a:srgbClr val="000000"/>
                </a:solidFill>
                <a:latin typeface="Roboto"/>
                <a:ea typeface="Roboto"/>
              </a:rPr>
              <a:t>This method combines new research information with pre-existing information, for example, in the European Values Survey,  Eurobarometer, Afrobarometer, EU LFS, etc.</a:t>
            </a:r>
            <a:endParaRPr b="0" lang="fi-FI" sz="2000" spc="-1" strike="noStrike">
              <a:latin typeface="Arial"/>
            </a:endParaRPr>
          </a:p>
          <a:p>
            <a:pPr>
              <a:lnSpc>
                <a:spcPct val="100000"/>
              </a:lnSpc>
            </a:pPr>
            <a:endParaRPr b="0" lang="fi-FI" sz="2000" spc="-1" strike="noStrike">
              <a:latin typeface="Arial"/>
            </a:endParaRPr>
          </a:p>
          <a:p>
            <a:pPr>
              <a:lnSpc>
                <a:spcPct val="100000"/>
              </a:lnSpc>
            </a:pPr>
            <a:endParaRPr b="0" lang="fi-FI"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756360" y="104400"/>
            <a:ext cx="15621120" cy="1160640"/>
          </a:xfrm>
          <a:prstGeom prst="rect">
            <a:avLst/>
          </a:prstGeom>
          <a:noFill/>
          <a:ln w="0">
            <a:noFill/>
          </a:ln>
        </p:spPr>
        <p:txBody>
          <a:bodyPr anchor="ctr">
            <a:normAutofit/>
          </a:bodyPr>
          <a:p>
            <a:pPr>
              <a:lnSpc>
                <a:spcPct val="90000"/>
              </a:lnSpc>
            </a:pPr>
            <a:r>
              <a:rPr b="0" lang="nl-NL" sz="6160" spc="-1" strike="noStrike">
                <a:solidFill>
                  <a:srgbClr val="000000"/>
                </a:solidFill>
                <a:latin typeface="Calibri Light"/>
              </a:rPr>
              <a:t>Ex Ante Survey Harmonization</a:t>
            </a:r>
            <a:endParaRPr b="0" lang="en-US" sz="6160" spc="-1" strike="noStrike">
              <a:solidFill>
                <a:srgbClr val="000000"/>
              </a:solidFill>
              <a:latin typeface="Calibri"/>
            </a:endParaRPr>
          </a:p>
        </p:txBody>
      </p:sp>
      <p:pic>
        <p:nvPicPr>
          <p:cNvPr id="134" name="Picture 12" descr="A picture containing calendar&#10;&#10;Description automatically generated"/>
          <p:cNvPicPr/>
          <p:nvPr/>
        </p:nvPicPr>
        <p:blipFill>
          <a:blip r:embed="rId1"/>
          <a:stretch/>
        </p:blipFill>
        <p:spPr>
          <a:xfrm>
            <a:off x="756360" y="1491840"/>
            <a:ext cx="10171440" cy="7626240"/>
          </a:xfrm>
          <a:prstGeom prst="rect">
            <a:avLst/>
          </a:prstGeom>
          <a:ln w="0">
            <a:noFill/>
          </a:ln>
        </p:spPr>
      </p:pic>
      <p:sp>
        <p:nvSpPr>
          <p:cNvPr id="135" name="CustomShape 2"/>
          <p:cNvSpPr/>
          <p:nvPr/>
        </p:nvSpPr>
        <p:spPr>
          <a:xfrm>
            <a:off x="11512800" y="3794400"/>
            <a:ext cx="4864680" cy="402372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StarSymbol"/>
              <a:buChar char="-"/>
            </a:pPr>
            <a:r>
              <a:rPr b="0" lang="en-US" sz="2000" spc="-1" strike="noStrike">
                <a:solidFill>
                  <a:srgbClr val="000000"/>
                </a:solidFill>
                <a:latin typeface="Roboto"/>
                <a:ea typeface="Roboto"/>
              </a:rPr>
              <a:t>Combining </a:t>
            </a:r>
            <a:r>
              <a:rPr b="0" i="1" lang="en-US" sz="2000" spc="-1" strike="noStrike">
                <a:solidFill>
                  <a:srgbClr val="000000"/>
                </a:solidFill>
                <a:latin typeface="Roboto"/>
                <a:ea typeface="Roboto"/>
              </a:rPr>
              <a:t>ex ante</a:t>
            </a:r>
            <a:r>
              <a:rPr b="0" lang="en-US" sz="2000" spc="-1" strike="noStrike">
                <a:solidFill>
                  <a:srgbClr val="000000"/>
                </a:solidFill>
                <a:latin typeface="Roboto"/>
                <a:ea typeface="Roboto"/>
              </a:rPr>
              <a:t> and </a:t>
            </a:r>
            <a:r>
              <a:rPr b="0" i="1" lang="en-US" sz="2000" spc="-1" strike="noStrike">
                <a:solidFill>
                  <a:srgbClr val="000000"/>
                </a:solidFill>
                <a:latin typeface="Roboto"/>
                <a:ea typeface="Roboto"/>
              </a:rPr>
              <a:t>ex post</a:t>
            </a:r>
            <a:r>
              <a:rPr b="0" lang="en-US" sz="2000" spc="-1" strike="noStrike">
                <a:solidFill>
                  <a:srgbClr val="000000"/>
                </a:solidFill>
                <a:latin typeface="Roboto"/>
                <a:ea typeface="Roboto"/>
              </a:rPr>
              <a:t> survey harmonization allows to create small scale surveys, such as simpler online surveys, that are more representative, or fully representative of a population. </a:t>
            </a:r>
            <a:endParaRPr b="0" lang="fi-FI" sz="2000" spc="-1" strike="noStrike">
              <a:latin typeface="Arial"/>
            </a:endParaRPr>
          </a:p>
          <a:p>
            <a:pPr marL="285840" indent="-285480">
              <a:lnSpc>
                <a:spcPct val="100000"/>
              </a:lnSpc>
              <a:buClr>
                <a:srgbClr val="000000"/>
              </a:buClr>
              <a:buFont typeface="StarSymbol"/>
              <a:buChar char="-"/>
            </a:pPr>
            <a:r>
              <a:rPr b="0" lang="en-US" sz="2000" spc="-1" strike="noStrike">
                <a:solidFill>
                  <a:srgbClr val="000000"/>
                </a:solidFill>
                <a:latin typeface="Roboto"/>
                <a:ea typeface="Roboto"/>
              </a:rPr>
              <a:t>This method combines new research information with pre-existing information, for example, in the European Values Survey,  Eurobarometer, Afrobarometer, EU LFS, etc.</a:t>
            </a:r>
            <a:endParaRPr b="0" lang="fi-FI" sz="2000" spc="-1" strike="noStrike">
              <a:latin typeface="Arial"/>
            </a:endParaRPr>
          </a:p>
          <a:p>
            <a:pPr>
              <a:lnSpc>
                <a:spcPct val="100000"/>
              </a:lnSpc>
            </a:pPr>
            <a:endParaRPr b="0" lang="fi-FI" sz="2000" spc="-1" strike="noStrike">
              <a:latin typeface="Arial"/>
            </a:endParaRPr>
          </a:p>
          <a:p>
            <a:pPr>
              <a:lnSpc>
                <a:spcPct val="100000"/>
              </a:lnSpc>
            </a:pPr>
            <a:endParaRPr b="0" lang="fi-FI" sz="2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756360" y="104400"/>
            <a:ext cx="15621120" cy="1160640"/>
          </a:xfrm>
          <a:prstGeom prst="rect">
            <a:avLst/>
          </a:prstGeom>
          <a:noFill/>
          <a:ln w="0">
            <a:noFill/>
          </a:ln>
        </p:spPr>
        <p:txBody>
          <a:bodyPr anchor="ctr">
            <a:normAutofit/>
          </a:bodyPr>
          <a:p>
            <a:pPr>
              <a:lnSpc>
                <a:spcPct val="90000"/>
              </a:lnSpc>
            </a:pPr>
            <a:r>
              <a:rPr b="0" lang="nl-NL" sz="6160" spc="-1" strike="noStrike">
                <a:solidFill>
                  <a:srgbClr val="000000"/>
                </a:solidFill>
                <a:latin typeface="Calibri Light"/>
              </a:rPr>
              <a:t>Systematic Sampling of Big Data</a:t>
            </a:r>
            <a:endParaRPr b="0" lang="en-US" sz="6160" spc="-1" strike="noStrike">
              <a:solidFill>
                <a:srgbClr val="000000"/>
              </a:solidFill>
              <a:latin typeface="Calibri"/>
            </a:endParaRPr>
          </a:p>
        </p:txBody>
      </p:sp>
      <p:sp>
        <p:nvSpPr>
          <p:cNvPr id="137" name="CustomShape 2"/>
          <p:cNvSpPr/>
          <p:nvPr/>
        </p:nvSpPr>
        <p:spPr>
          <a:xfrm>
            <a:off x="11639160" y="4191120"/>
            <a:ext cx="4864680" cy="283356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StarSymbol"/>
              <a:buChar char="-"/>
            </a:pPr>
            <a:r>
              <a:rPr b="0" lang="en-US" sz="2400" spc="-1" strike="noStrike">
                <a:solidFill>
                  <a:srgbClr val="000000"/>
                </a:solidFill>
                <a:latin typeface="Roboto"/>
                <a:ea typeface="Roboto"/>
              </a:rPr>
              <a:t>Many researchers know how to query the Spotify  or YouTbue API, but how to do it in a representative and reproducible manner?</a:t>
            </a:r>
            <a:endParaRPr b="0" lang="fi-FI" sz="2400" spc="-1" strike="noStrike">
              <a:latin typeface="Arial"/>
            </a:endParaRPr>
          </a:p>
          <a:p>
            <a:pPr>
              <a:lnSpc>
                <a:spcPct val="100000"/>
              </a:lnSpc>
            </a:pPr>
            <a:endParaRPr b="0" lang="fi-FI" sz="2400" spc="-1" strike="noStrike">
              <a:latin typeface="Arial"/>
            </a:endParaRPr>
          </a:p>
          <a:p>
            <a:pPr>
              <a:lnSpc>
                <a:spcPct val="100000"/>
              </a:lnSpc>
            </a:pPr>
            <a:endParaRPr b="0" lang="fi-FI" sz="2400" spc="-1" strike="noStrike">
              <a:latin typeface="Arial"/>
            </a:endParaRPr>
          </a:p>
          <a:p>
            <a:pPr>
              <a:lnSpc>
                <a:spcPct val="100000"/>
              </a:lnSpc>
            </a:pPr>
            <a:endParaRPr b="0" lang="fi-FI" sz="2400" spc="-1" strike="noStrike">
              <a:latin typeface="Arial"/>
            </a:endParaRPr>
          </a:p>
        </p:txBody>
      </p:sp>
      <p:pic>
        <p:nvPicPr>
          <p:cNvPr id="138" name="Picture 3" descr="Graphical user interface, chart&#10;&#10;Description automatically generated"/>
          <p:cNvPicPr/>
          <p:nvPr/>
        </p:nvPicPr>
        <p:blipFill>
          <a:blip r:embed="rId1"/>
          <a:stretch/>
        </p:blipFill>
        <p:spPr>
          <a:xfrm>
            <a:off x="756360" y="2015640"/>
            <a:ext cx="10685520" cy="6010560"/>
          </a:xfrm>
          <a:prstGeom prst="rect">
            <a:avLst/>
          </a:prstGeom>
          <a:ln w="0">
            <a:noFill/>
          </a:ln>
        </p:spPr>
      </p:pic>
      <p:sp>
        <p:nvSpPr>
          <p:cNvPr id="139" name="CustomShape 3"/>
          <p:cNvSpPr/>
          <p:nvPr/>
        </p:nvSpPr>
        <p:spPr>
          <a:xfrm>
            <a:off x="1245960" y="7053480"/>
            <a:ext cx="10294560" cy="250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050" spc="-1" strike="noStrike">
                <a:solidFill>
                  <a:srgbClr val="000000"/>
                </a:solidFill>
                <a:latin typeface="Roboto"/>
                <a:ea typeface="Roboto"/>
              </a:rPr>
              <a:t>The income of a typical song in 20 countries, 2015-2019, monthly values.</a:t>
            </a:r>
            <a:endParaRPr b="0" lang="fi-FI" sz="105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756360" y="104400"/>
            <a:ext cx="15621120" cy="1160640"/>
          </a:xfrm>
          <a:prstGeom prst="rect">
            <a:avLst/>
          </a:prstGeom>
          <a:noFill/>
          <a:ln w="0">
            <a:noFill/>
          </a:ln>
        </p:spPr>
        <p:txBody>
          <a:bodyPr anchor="ctr">
            <a:normAutofit/>
          </a:bodyPr>
          <a:p>
            <a:pPr>
              <a:lnSpc>
                <a:spcPct val="90000"/>
              </a:lnSpc>
            </a:pPr>
            <a:r>
              <a:rPr b="0" lang="nl-NL" sz="6160" spc="-1" strike="noStrike">
                <a:solidFill>
                  <a:srgbClr val="000000"/>
                </a:solidFill>
                <a:latin typeface="Calibri Light"/>
              </a:rPr>
              <a:t>Ex Post Survey Harmonization</a:t>
            </a:r>
            <a:endParaRPr b="0" lang="en-US" sz="6160" spc="-1" strike="noStrike">
              <a:solidFill>
                <a:srgbClr val="000000"/>
              </a:solidFill>
              <a:latin typeface="Calibri"/>
            </a:endParaRPr>
          </a:p>
        </p:txBody>
      </p:sp>
      <p:pic>
        <p:nvPicPr>
          <p:cNvPr id="141" name="Picture 14" descr="A picture containing table&#10;&#10;Description automatically generated"/>
          <p:cNvPicPr/>
          <p:nvPr/>
        </p:nvPicPr>
        <p:blipFill>
          <a:blip r:embed="rId1"/>
          <a:stretch/>
        </p:blipFill>
        <p:spPr>
          <a:xfrm>
            <a:off x="470520" y="1509480"/>
            <a:ext cx="9840240" cy="7106400"/>
          </a:xfrm>
          <a:prstGeom prst="rect">
            <a:avLst/>
          </a:prstGeom>
          <a:ln w="0">
            <a:noFill/>
          </a:ln>
        </p:spPr>
      </p:pic>
      <p:sp>
        <p:nvSpPr>
          <p:cNvPr id="142" name="CustomShape 2"/>
          <p:cNvSpPr/>
          <p:nvPr/>
        </p:nvSpPr>
        <p:spPr>
          <a:xfrm>
            <a:off x="10835280" y="2953800"/>
            <a:ext cx="4941360" cy="365652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StarSymbol"/>
              <a:buChar char="-"/>
            </a:pPr>
            <a:r>
              <a:rPr b="0" lang="en-US" sz="2400" spc="-1" strike="noStrike">
                <a:solidFill>
                  <a:srgbClr val="000000"/>
                </a:solidFill>
                <a:latin typeface="Roboto"/>
                <a:ea typeface="Roboto"/>
              </a:rPr>
              <a:t>Ex post survey harmonization allows the combinations of pre-existing micro-level data, either published, or available for researchers, for example in the Eurostat microdata research. </a:t>
            </a:r>
            <a:endParaRPr b="0" lang="fi-FI" sz="2400" spc="-1" strike="noStrike">
              <a:latin typeface="Arial"/>
            </a:endParaRPr>
          </a:p>
          <a:p>
            <a:pPr marL="285840" indent="-285480">
              <a:lnSpc>
                <a:spcPct val="100000"/>
              </a:lnSpc>
              <a:buClr>
                <a:srgbClr val="000000"/>
              </a:buClr>
              <a:buFont typeface="StarSymbol"/>
              <a:buChar char="-"/>
            </a:pPr>
            <a:r>
              <a:rPr b="0" lang="en-US" sz="2400" spc="-1" strike="noStrike">
                <a:solidFill>
                  <a:srgbClr val="000000"/>
                </a:solidFill>
                <a:latin typeface="Roboto"/>
                <a:ea typeface="Roboto"/>
              </a:rPr>
              <a:t>It can combine international datasets without having to commission a new survey</a:t>
            </a:r>
            <a:endParaRPr b="0" lang="fi-FI" sz="2400" spc="-1" strike="noStrike">
              <a:latin typeface="Arial"/>
            </a:endParaRPr>
          </a:p>
          <a:p>
            <a:pPr>
              <a:lnSpc>
                <a:spcPct val="100000"/>
              </a:lnSpc>
            </a:pPr>
            <a:endParaRPr b="0" lang="fi-FI"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756360" y="104400"/>
            <a:ext cx="15621120" cy="1160640"/>
          </a:xfrm>
          <a:prstGeom prst="rect">
            <a:avLst/>
          </a:prstGeom>
          <a:noFill/>
          <a:ln w="0">
            <a:noFill/>
          </a:ln>
        </p:spPr>
        <p:txBody>
          <a:bodyPr anchor="ctr">
            <a:normAutofit/>
          </a:bodyPr>
          <a:p>
            <a:pPr>
              <a:lnSpc>
                <a:spcPct val="90000"/>
              </a:lnSpc>
            </a:pPr>
            <a:r>
              <a:rPr b="0" lang="nl-NL" sz="6160" spc="-1" strike="noStrike">
                <a:solidFill>
                  <a:srgbClr val="000000"/>
                </a:solidFill>
                <a:latin typeface="Calibri Light"/>
              </a:rPr>
              <a:t>New Statistical Indicators</a:t>
            </a:r>
            <a:endParaRPr b="0" lang="en-US" sz="6160" spc="-1" strike="noStrike">
              <a:solidFill>
                <a:srgbClr val="000000"/>
              </a:solidFill>
              <a:latin typeface="Calibri"/>
            </a:endParaRPr>
          </a:p>
        </p:txBody>
      </p:sp>
      <p:pic>
        <p:nvPicPr>
          <p:cNvPr id="144" name="Content Placeholder 8" descr="Graphical user interface, application&#10;&#10;Description automatically generated"/>
          <p:cNvPicPr/>
          <p:nvPr/>
        </p:nvPicPr>
        <p:blipFill>
          <a:blip r:embed="rId1"/>
          <a:stretch/>
        </p:blipFill>
        <p:spPr>
          <a:xfrm>
            <a:off x="3042360" y="1265400"/>
            <a:ext cx="10356480" cy="4983840"/>
          </a:xfrm>
          <a:prstGeom prst="rect">
            <a:avLst/>
          </a:prstGeom>
          <a:ln w="0">
            <a:noFill/>
          </a:ln>
        </p:spPr>
      </p:pic>
      <p:sp>
        <p:nvSpPr>
          <p:cNvPr id="145" name="CustomShape 2"/>
          <p:cNvSpPr/>
          <p:nvPr/>
        </p:nvSpPr>
        <p:spPr>
          <a:xfrm>
            <a:off x="756360" y="6442920"/>
            <a:ext cx="14717520" cy="3016440"/>
          </a:xfrm>
          <a:prstGeom prst="rect">
            <a:avLst/>
          </a:prstGeom>
          <a:noFill/>
          <a:ln w="0">
            <a:noFill/>
          </a:ln>
        </p:spPr>
        <p:style>
          <a:lnRef idx="0"/>
          <a:fillRef idx="0"/>
          <a:effectRef idx="0"/>
          <a:fontRef idx="minor"/>
        </p:style>
        <p:txBody>
          <a:bodyPr lIns="90000" rIns="90000" tIns="45000" bIns="45000">
            <a:spAutoFit/>
          </a:bodyPr>
          <a:p>
            <a:pPr marL="285840" indent="-285480">
              <a:lnSpc>
                <a:spcPct val="100000"/>
              </a:lnSpc>
              <a:buClr>
                <a:srgbClr val="000000"/>
              </a:buClr>
              <a:buFont typeface="StarSymbol"/>
              <a:buChar char="-"/>
            </a:pPr>
            <a:r>
              <a:rPr b="0" lang="en-US" sz="2400" spc="-1" strike="noStrike">
                <a:solidFill>
                  <a:srgbClr val="000000"/>
                </a:solidFill>
                <a:latin typeface="Roboto"/>
                <a:ea typeface="Roboto"/>
              </a:rPr>
              <a:t>Statistical agencies and governments collect many-many times more data than what eventually is released as statistically aggregated data products (for example, the GDP or regional GDP indicator, literacy indicators, etc.)</a:t>
            </a:r>
            <a:endParaRPr b="0" lang="fi-FI" sz="2400" spc="-1" strike="noStrike">
              <a:latin typeface="Arial"/>
            </a:endParaRPr>
          </a:p>
          <a:p>
            <a:pPr marL="285840" indent="-285480">
              <a:lnSpc>
                <a:spcPct val="100000"/>
              </a:lnSpc>
              <a:buClr>
                <a:srgbClr val="000000"/>
              </a:buClr>
              <a:buFont typeface="StarSymbol"/>
              <a:buChar char="-"/>
            </a:pPr>
            <a:r>
              <a:rPr b="0" lang="en-US" sz="2400" spc="-1" strike="noStrike">
                <a:solidFill>
                  <a:srgbClr val="000000"/>
                </a:solidFill>
                <a:latin typeface="Roboto"/>
                <a:ea typeface="Roboto"/>
              </a:rPr>
              <a:t>Via rOpenGov and our peer-reviewed statistical softwares, we have access to the raw data of Eurostat and other governmental and scientific agencies covered by the EU Open Data Directive, or similar legislation in other jurisdictions, and using the very same methodology of Eurostat, OECD, we can create similar statistical indicators ahead of the official publication date, or in details that are not published by the statistical agency.</a:t>
            </a:r>
            <a:endParaRPr b="0" lang="fi-FI"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843120" y="3774960"/>
            <a:ext cx="14721480" cy="1855440"/>
          </a:xfrm>
          <a:prstGeom prst="rect">
            <a:avLst/>
          </a:prstGeom>
          <a:solidFill>
            <a:srgbClr val="00843a"/>
          </a:solidFill>
          <a:ln w="0">
            <a:noFill/>
          </a:ln>
        </p:spPr>
        <p:txBody>
          <a:bodyPr anchor="ctr">
            <a:noAutofit/>
          </a:bodyPr>
          <a:p>
            <a:pPr algn="ctr">
              <a:lnSpc>
                <a:spcPct val="90000"/>
              </a:lnSpc>
            </a:pPr>
            <a:r>
              <a:rPr b="0" lang="nl-NL" sz="6160" spc="-1" strike="noStrike">
                <a:solidFill>
                  <a:srgbClr val="ffffff"/>
                </a:solidFill>
                <a:latin typeface="Roboto"/>
                <a:ea typeface="Roboto"/>
              </a:rPr>
              <a:t>What is our service?</a:t>
            </a:r>
            <a:endParaRPr b="0" lang="en-US" sz="616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843120" y="3774960"/>
            <a:ext cx="14721480" cy="1855440"/>
          </a:xfrm>
          <a:prstGeom prst="rect">
            <a:avLst/>
          </a:prstGeom>
          <a:solidFill>
            <a:srgbClr val="ffc000"/>
          </a:solidFill>
          <a:ln w="0">
            <a:solidFill>
              <a:srgbClr val="ffc000"/>
            </a:solidFill>
          </a:ln>
        </p:spPr>
        <p:txBody>
          <a:bodyPr anchor="ctr">
            <a:noAutofit/>
          </a:bodyPr>
          <a:p>
            <a:pPr algn="ctr">
              <a:lnSpc>
                <a:spcPct val="90000"/>
              </a:lnSpc>
            </a:pPr>
            <a:r>
              <a:rPr b="0" lang="nl-NL" sz="6160" spc="-1" strike="noStrike">
                <a:solidFill>
                  <a:srgbClr val="f2f2f2"/>
                </a:solidFill>
                <a:latin typeface="Roboto"/>
                <a:ea typeface="Roboto"/>
              </a:rPr>
              <a:t>Observatory specific</a:t>
            </a:r>
            <a:endParaRPr b="0" lang="en-US" sz="616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565560" y="104400"/>
            <a:ext cx="15811920" cy="1160640"/>
          </a:xfrm>
          <a:prstGeom prst="rect">
            <a:avLst/>
          </a:prstGeom>
          <a:noFill/>
          <a:ln w="0">
            <a:noFill/>
          </a:ln>
        </p:spPr>
        <p:txBody>
          <a:bodyPr anchor="ctr">
            <a:normAutofit/>
          </a:bodyPr>
          <a:p>
            <a:pPr>
              <a:lnSpc>
                <a:spcPct val="90000"/>
              </a:lnSpc>
            </a:pPr>
            <a:r>
              <a:rPr b="0" lang="nl-NL" sz="6160" spc="-1" strike="noStrike">
                <a:solidFill>
                  <a:srgbClr val="000000"/>
                </a:solidFill>
                <a:latin typeface="Calibri Light"/>
              </a:rPr>
              <a:t>Obervatory specific screenshot</a:t>
            </a:r>
            <a:endParaRPr b="0" lang="en-US" sz="6160" spc="-1" strike="noStrike">
              <a:solidFill>
                <a:srgbClr val="000000"/>
              </a:solidFill>
              <a:latin typeface="Calibri"/>
            </a:endParaRPr>
          </a:p>
        </p:txBody>
      </p:sp>
      <p:pic>
        <p:nvPicPr>
          <p:cNvPr id="148" name="Content Placeholder 14" descr=""/>
          <p:cNvPicPr/>
          <p:nvPr/>
        </p:nvPicPr>
        <p:blipFill>
          <a:blip r:embed="rId1"/>
          <a:stretch/>
        </p:blipFill>
        <p:spPr>
          <a:xfrm>
            <a:off x="1806840" y="1407960"/>
            <a:ext cx="13330080" cy="7013160"/>
          </a:xfrm>
          <a:prstGeom prst="rect">
            <a:avLst/>
          </a:prstGeom>
          <a:ln w="0">
            <a:solidFill>
              <a:schemeClr val="accent4"/>
            </a:solidFill>
          </a:ln>
          <a:effectLst>
            <a:innerShdw blurRad="63500" dir="16200000" dist="50800">
              <a:srgbClr val="000000">
                <a:alpha val="50000"/>
              </a:srgbClr>
            </a:innerShdw>
          </a:effectLst>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 name="CustomShape 1"/>
          <p:cNvSpPr/>
          <p:nvPr/>
        </p:nvSpPr>
        <p:spPr>
          <a:xfrm>
            <a:off x="698400" y="254160"/>
            <a:ext cx="6933960" cy="4241520"/>
          </a:xfrm>
          <a:prstGeom prst="roundRect">
            <a:avLst>
              <a:gd name="adj" fmla="val 16667"/>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p:style>
      </p:sp>
      <p:sp>
        <p:nvSpPr>
          <p:cNvPr id="150" name="CustomShape 2"/>
          <p:cNvSpPr/>
          <p:nvPr/>
        </p:nvSpPr>
        <p:spPr>
          <a:xfrm>
            <a:off x="9435960" y="254160"/>
            <a:ext cx="6933960" cy="4241520"/>
          </a:xfrm>
          <a:prstGeom prst="roundRect">
            <a:avLst>
              <a:gd name="adj" fmla="val 16667"/>
            </a:avLst>
          </a:prstGeom>
          <a:solidFill>
            <a:srgbClr val="4ec0e4"/>
          </a:solidFill>
          <a:ln>
            <a:solidFill>
              <a:srgbClr val="398ea8"/>
            </a:solidFill>
          </a:ln>
        </p:spPr>
        <p:style>
          <a:lnRef idx="2">
            <a:schemeClr val="accent1">
              <a:shade val="50000"/>
            </a:schemeClr>
          </a:lnRef>
          <a:fillRef idx="1">
            <a:schemeClr val="accent1"/>
          </a:fillRef>
          <a:effectRef idx="0">
            <a:schemeClr val="accent1"/>
          </a:effectRef>
          <a:fontRef idx="minor"/>
        </p:style>
      </p:sp>
      <p:sp>
        <p:nvSpPr>
          <p:cNvPr id="151" name="CustomShape 3"/>
          <p:cNvSpPr/>
          <p:nvPr/>
        </p:nvSpPr>
        <p:spPr>
          <a:xfrm>
            <a:off x="9321840" y="5105520"/>
            <a:ext cx="6933960" cy="4241520"/>
          </a:xfrm>
          <a:prstGeom prst="roundRect">
            <a:avLst>
              <a:gd name="adj" fmla="val 16667"/>
            </a:avLst>
          </a:prstGeom>
          <a:solidFill>
            <a:srgbClr val="00843a"/>
          </a:solidFill>
          <a:ln>
            <a:solidFill>
              <a:srgbClr val="00612a"/>
            </a:solidFill>
          </a:ln>
        </p:spPr>
        <p:style>
          <a:lnRef idx="2">
            <a:schemeClr val="accent4">
              <a:shade val="50000"/>
            </a:schemeClr>
          </a:lnRef>
          <a:fillRef idx="1">
            <a:schemeClr val="accent4"/>
          </a:fillRef>
          <a:effectRef idx="0">
            <a:schemeClr val="accent4"/>
          </a:effectRef>
          <a:fontRef idx="minor"/>
        </p:style>
      </p:sp>
      <p:sp>
        <p:nvSpPr>
          <p:cNvPr id="152" name="CustomShape 4"/>
          <p:cNvSpPr/>
          <p:nvPr/>
        </p:nvSpPr>
        <p:spPr>
          <a:xfrm>
            <a:off x="812880" y="5105520"/>
            <a:ext cx="6933960" cy="4241520"/>
          </a:xfrm>
          <a:prstGeom prst="roundRect">
            <a:avLst>
              <a:gd name="adj" fmla="val 16667"/>
            </a:avLst>
          </a:prstGeom>
          <a:solidFill>
            <a:srgbClr val="007cbb"/>
          </a:solidFill>
          <a:ln>
            <a:solidFill>
              <a:srgbClr val="005b8a"/>
            </a:solidFill>
          </a:ln>
        </p:spPr>
        <p:style>
          <a:lnRef idx="2">
            <a:schemeClr val="accent2">
              <a:shade val="50000"/>
            </a:schemeClr>
          </a:lnRef>
          <a:fillRef idx="1">
            <a:schemeClr val="accent2"/>
          </a:fillRef>
          <a:effectRef idx="0">
            <a:schemeClr val="accent2"/>
          </a:effectRef>
          <a:fontRef idx="minor"/>
        </p:style>
      </p:sp>
      <p:pic>
        <p:nvPicPr>
          <p:cNvPr id="153" name="Picture 7" descr="Graphical user interface, text, application, email&#10;&#10;Description automatically generated"/>
          <p:cNvPicPr/>
          <p:nvPr/>
        </p:nvPicPr>
        <p:blipFill>
          <a:blip r:embed="rId1"/>
          <a:stretch/>
        </p:blipFill>
        <p:spPr>
          <a:xfrm>
            <a:off x="1193760" y="457200"/>
            <a:ext cx="3599640" cy="3599640"/>
          </a:xfrm>
          <a:prstGeom prst="rect">
            <a:avLst/>
          </a:prstGeom>
          <a:ln w="0">
            <a:noFill/>
          </a:ln>
        </p:spPr>
      </p:pic>
      <p:sp>
        <p:nvSpPr>
          <p:cNvPr id="154" name="CustomShape 5"/>
          <p:cNvSpPr/>
          <p:nvPr/>
        </p:nvSpPr>
        <p:spPr>
          <a:xfrm>
            <a:off x="5207040" y="943560"/>
            <a:ext cx="1980720" cy="28335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262626"/>
                </a:solidFill>
                <a:latin typeface="Roboto"/>
                <a:ea typeface="Roboto"/>
              </a:rPr>
              <a:t>A modern, ODBL</a:t>
            </a:r>
            <a:br/>
            <a:r>
              <a:rPr b="0" lang="nl-NL" sz="1800" spc="-1" strike="noStrike">
                <a:solidFill>
                  <a:srgbClr val="262626"/>
                </a:solidFill>
                <a:latin typeface="Roboto"/>
                <a:ea typeface="Roboto"/>
              </a:rPr>
              <a:t>open API with daily refreshing indicator, processing and descriptive metadata.</a:t>
            </a:r>
            <a:r>
              <a:rPr b="0" lang="hu-HU" sz="1800" spc="-1" strike="noStrike">
                <a:solidFill>
                  <a:srgbClr val="262626"/>
                </a:solidFill>
                <a:latin typeface="Roboto"/>
                <a:ea typeface="Roboto"/>
              </a:rPr>
              <a:t> Download via SQL or in simple csv tables.</a:t>
            </a:r>
            <a:endParaRPr b="0" lang="fi-FI" sz="1800" spc="-1" strike="noStrike">
              <a:latin typeface="Arial"/>
            </a:endParaRPr>
          </a:p>
        </p:txBody>
      </p:sp>
      <p:pic>
        <p:nvPicPr>
          <p:cNvPr id="155" name="Picture 20" descr="Table&#10;&#10;Description automatically generated"/>
          <p:cNvPicPr/>
          <p:nvPr/>
        </p:nvPicPr>
        <p:blipFill>
          <a:blip r:embed="rId2"/>
          <a:stretch/>
        </p:blipFill>
        <p:spPr>
          <a:xfrm>
            <a:off x="9959760" y="574920"/>
            <a:ext cx="3599640" cy="3599640"/>
          </a:xfrm>
          <a:prstGeom prst="rect">
            <a:avLst/>
          </a:prstGeom>
          <a:ln w="0">
            <a:noFill/>
          </a:ln>
        </p:spPr>
      </p:pic>
      <p:sp>
        <p:nvSpPr>
          <p:cNvPr id="156" name="CustomShape 6"/>
          <p:cNvSpPr/>
          <p:nvPr/>
        </p:nvSpPr>
        <p:spPr>
          <a:xfrm>
            <a:off x="14083560" y="1082160"/>
            <a:ext cx="1980720" cy="25592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Roboto"/>
                <a:ea typeface="Roboto"/>
              </a:rPr>
              <a:t>A daily refreshing long-form documentation with explanations, visualizations and human readable metadata</a:t>
            </a:r>
            <a:r>
              <a:rPr b="0" lang="hu-HU" sz="1800" spc="-1" strike="noStrike">
                <a:solidFill>
                  <a:srgbClr val="ffffff"/>
                </a:solidFill>
                <a:latin typeface="Roboto"/>
                <a:ea typeface="Roboto"/>
              </a:rPr>
              <a:t>.</a:t>
            </a:r>
            <a:endParaRPr b="0" lang="fi-FI" sz="1800" spc="-1" strike="noStrike">
              <a:latin typeface="Arial"/>
            </a:endParaRPr>
          </a:p>
        </p:txBody>
      </p:sp>
      <p:sp>
        <p:nvSpPr>
          <p:cNvPr id="157" name="CustomShape 7"/>
          <p:cNvSpPr/>
          <p:nvPr/>
        </p:nvSpPr>
        <p:spPr>
          <a:xfrm>
            <a:off x="1193760" y="5426280"/>
            <a:ext cx="3599640" cy="3599640"/>
          </a:xfrm>
          <a:prstGeom prst="rect">
            <a:avLst/>
          </a:prstGeom>
          <a:solidFill>
            <a:schemeClr val="bg1"/>
          </a:solidFill>
          <a:ln>
            <a:solidFill>
              <a:srgbClr val="398ea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nl-NL" sz="1800" spc="-1" strike="noStrike">
                <a:solidFill>
                  <a:srgbClr val="ffffff"/>
                </a:solidFill>
                <a:latin typeface="Calibri"/>
              </a:rPr>
              <a:t> </a:t>
            </a:r>
            <a:endParaRPr b="0" lang="fi-FI" sz="1800" spc="-1" strike="noStrike">
              <a:latin typeface="Arial"/>
            </a:endParaRPr>
          </a:p>
        </p:txBody>
      </p:sp>
      <p:sp>
        <p:nvSpPr>
          <p:cNvPr id="158" name="CustomShape 8"/>
          <p:cNvSpPr/>
          <p:nvPr/>
        </p:nvSpPr>
        <p:spPr>
          <a:xfrm>
            <a:off x="9959760" y="5426280"/>
            <a:ext cx="3599640" cy="3599640"/>
          </a:xfrm>
          <a:prstGeom prst="rect">
            <a:avLst/>
          </a:prstGeom>
          <a:solidFill>
            <a:schemeClr val="bg1"/>
          </a:solidFill>
          <a:ln>
            <a:solidFill>
              <a:srgbClr val="398ea8"/>
            </a:solidFill>
          </a:ln>
        </p:spPr>
        <p:style>
          <a:lnRef idx="2">
            <a:schemeClr val="accent1">
              <a:shade val="50000"/>
            </a:schemeClr>
          </a:lnRef>
          <a:fillRef idx="1">
            <a:schemeClr val="accent1"/>
          </a:fillRef>
          <a:effectRef idx="0">
            <a:schemeClr val="accent1"/>
          </a:effectRef>
          <a:fontRef idx="minor"/>
        </p:style>
      </p:sp>
      <p:sp>
        <p:nvSpPr>
          <p:cNvPr id="159" name="CustomShape 9"/>
          <p:cNvSpPr/>
          <p:nvPr/>
        </p:nvSpPr>
        <p:spPr>
          <a:xfrm>
            <a:off x="5253840" y="5426280"/>
            <a:ext cx="1980720" cy="2010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ffffff"/>
                </a:solidFill>
                <a:latin typeface="Roboto"/>
                <a:ea typeface="Roboto"/>
              </a:rPr>
              <a:t>A dedicated community space on Zenodo for authoritative data copies with DOI.</a:t>
            </a:r>
            <a:br/>
            <a:endParaRPr b="0" lang="fi-FI" sz="1800" spc="-1" strike="noStrike">
              <a:latin typeface="Arial"/>
            </a:endParaRPr>
          </a:p>
        </p:txBody>
      </p:sp>
      <p:sp>
        <p:nvSpPr>
          <p:cNvPr id="160" name="CustomShape 10"/>
          <p:cNvSpPr/>
          <p:nvPr/>
        </p:nvSpPr>
        <p:spPr>
          <a:xfrm>
            <a:off x="5279760" y="7457760"/>
            <a:ext cx="1980720" cy="1461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ffffff"/>
                </a:solidFill>
                <a:latin typeface="Roboto"/>
                <a:ea typeface="Roboto"/>
              </a:rPr>
              <a:t>Website with tutorials and use cases of the data from leading experts.</a:t>
            </a:r>
            <a:endParaRPr b="0" lang="fi-FI" sz="1800" spc="-1" strike="noStrike">
              <a:latin typeface="Arial"/>
            </a:endParaRPr>
          </a:p>
        </p:txBody>
      </p:sp>
      <p:sp>
        <p:nvSpPr>
          <p:cNvPr id="161" name="CustomShape 11"/>
          <p:cNvSpPr/>
          <p:nvPr/>
        </p:nvSpPr>
        <p:spPr>
          <a:xfrm>
            <a:off x="13893840" y="5379480"/>
            <a:ext cx="1980720" cy="36565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ffffff"/>
                </a:solidFill>
                <a:latin typeface="Roboto"/>
                <a:ea typeface="Roboto"/>
              </a:rPr>
              <a:t>We would like to integrate our data flow with your research workflow. Our service design team is looking forward to requests from public and NGO policy users, researchers and consultants.</a:t>
            </a:r>
            <a:endParaRPr b="0" lang="fi-FI" sz="1800" spc="-1" strike="noStrike">
              <a:latin typeface="Arial"/>
            </a:endParaRPr>
          </a:p>
        </p:txBody>
      </p:sp>
      <p:sp>
        <p:nvSpPr>
          <p:cNvPr id="162" name="CustomShape 12"/>
          <p:cNvSpPr/>
          <p:nvPr/>
        </p:nvSpPr>
        <p:spPr>
          <a:xfrm>
            <a:off x="1994040" y="6756480"/>
            <a:ext cx="189180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rPr>
              <a:t>Observatory specific screenshot</a:t>
            </a:r>
            <a:endParaRPr b="0" lang="fi-FI" sz="1800" spc="-1" strike="noStrike">
              <a:latin typeface="Arial"/>
            </a:endParaRPr>
          </a:p>
        </p:txBody>
      </p:sp>
      <p:sp>
        <p:nvSpPr>
          <p:cNvPr id="163" name="CustomShape 13"/>
          <p:cNvSpPr/>
          <p:nvPr/>
        </p:nvSpPr>
        <p:spPr>
          <a:xfrm>
            <a:off x="11010960" y="6642000"/>
            <a:ext cx="189180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Calibri"/>
              </a:rPr>
              <a:t>Observatory specific screenshot</a:t>
            </a:r>
            <a:endParaRPr b="0" lang="fi-FI"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Shape 1"/>
          <p:cNvSpPr txBox="1"/>
          <p:nvPr/>
        </p:nvSpPr>
        <p:spPr>
          <a:xfrm>
            <a:off x="843120" y="3774960"/>
            <a:ext cx="14721480" cy="1855440"/>
          </a:xfrm>
          <a:prstGeom prst="rect">
            <a:avLst/>
          </a:prstGeom>
          <a:solidFill>
            <a:srgbClr val="c00000"/>
          </a:solidFill>
          <a:ln w="0">
            <a:noFill/>
          </a:ln>
        </p:spPr>
        <p:txBody>
          <a:bodyPr anchor="ctr">
            <a:noAutofit/>
          </a:bodyPr>
          <a:p>
            <a:pPr algn="ctr">
              <a:lnSpc>
                <a:spcPct val="90000"/>
              </a:lnSpc>
            </a:pPr>
            <a:r>
              <a:rPr b="0" lang="nl-NL" sz="6160" spc="-1" strike="noStrike">
                <a:solidFill>
                  <a:srgbClr val="ffffff"/>
                </a:solidFill>
                <a:latin typeface="Roboto"/>
                <a:ea typeface="Roboto"/>
              </a:rPr>
              <a:t>Data sources</a:t>
            </a:r>
            <a:endParaRPr b="0" lang="en-US" sz="616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698400" y="254160"/>
            <a:ext cx="6933960" cy="4241520"/>
          </a:xfrm>
          <a:prstGeom prst="roundRect">
            <a:avLst>
              <a:gd name="adj" fmla="val 16667"/>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p:style>
      </p:sp>
      <p:sp>
        <p:nvSpPr>
          <p:cNvPr id="166" name="CustomShape 2"/>
          <p:cNvSpPr/>
          <p:nvPr/>
        </p:nvSpPr>
        <p:spPr>
          <a:xfrm>
            <a:off x="9435960" y="254160"/>
            <a:ext cx="6933960" cy="4241520"/>
          </a:xfrm>
          <a:prstGeom prst="roundRect">
            <a:avLst>
              <a:gd name="adj" fmla="val 16667"/>
            </a:avLst>
          </a:prstGeom>
          <a:solidFill>
            <a:srgbClr val="4ec0e4"/>
          </a:solidFill>
          <a:ln>
            <a:solidFill>
              <a:srgbClr val="398ea8"/>
            </a:solidFill>
          </a:ln>
        </p:spPr>
        <p:style>
          <a:lnRef idx="2">
            <a:schemeClr val="accent1">
              <a:shade val="50000"/>
            </a:schemeClr>
          </a:lnRef>
          <a:fillRef idx="1">
            <a:schemeClr val="accent1"/>
          </a:fillRef>
          <a:effectRef idx="0">
            <a:schemeClr val="accent1"/>
          </a:effectRef>
          <a:fontRef idx="minor"/>
        </p:style>
      </p:sp>
      <p:sp>
        <p:nvSpPr>
          <p:cNvPr id="167" name="CustomShape 3"/>
          <p:cNvSpPr/>
          <p:nvPr/>
        </p:nvSpPr>
        <p:spPr>
          <a:xfrm>
            <a:off x="9321840" y="5105520"/>
            <a:ext cx="6933960" cy="4241520"/>
          </a:xfrm>
          <a:prstGeom prst="roundRect">
            <a:avLst>
              <a:gd name="adj" fmla="val 16667"/>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p:style>
      </p:sp>
      <p:sp>
        <p:nvSpPr>
          <p:cNvPr id="168" name="CustomShape 4"/>
          <p:cNvSpPr/>
          <p:nvPr/>
        </p:nvSpPr>
        <p:spPr>
          <a:xfrm>
            <a:off x="812880" y="5105520"/>
            <a:ext cx="6933960" cy="4241520"/>
          </a:xfrm>
          <a:prstGeom prst="roundRect">
            <a:avLst>
              <a:gd name="adj" fmla="val 16667"/>
            </a:avLst>
          </a:prstGeom>
          <a:solidFill>
            <a:srgbClr val="007cbb"/>
          </a:solidFill>
          <a:ln>
            <a:solidFill>
              <a:srgbClr val="005b8a"/>
            </a:solidFill>
          </a:ln>
        </p:spPr>
        <p:style>
          <a:lnRef idx="2">
            <a:schemeClr val="accent2">
              <a:shade val="50000"/>
            </a:schemeClr>
          </a:lnRef>
          <a:fillRef idx="1">
            <a:schemeClr val="accent2"/>
          </a:fillRef>
          <a:effectRef idx="0">
            <a:schemeClr val="accent2"/>
          </a:effectRef>
          <a:fontRef idx="minor"/>
        </p:style>
      </p:sp>
      <p:sp>
        <p:nvSpPr>
          <p:cNvPr id="169" name="CustomShape 5"/>
          <p:cNvSpPr/>
          <p:nvPr/>
        </p:nvSpPr>
        <p:spPr>
          <a:xfrm>
            <a:off x="1424160" y="1082160"/>
            <a:ext cx="4923360" cy="2010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ffffff"/>
                </a:solidFill>
                <a:latin typeface="Roboto"/>
                <a:ea typeface="Roboto"/>
              </a:rPr>
              <a:t>Open governmental data:</a:t>
            </a:r>
            <a:br/>
            <a:br/>
            <a:r>
              <a:rPr b="0" lang="nl-NL" sz="1800" spc="-1" strike="noStrike">
                <a:solidFill>
                  <a:srgbClr val="ffffff"/>
                </a:solidFill>
                <a:latin typeface="Roboto"/>
                <a:ea typeface="Roboto"/>
              </a:rPr>
              <a:t>We access re-usable public sector information covered by the Open Data Directive, and various freedom of information legislation.</a:t>
            </a:r>
            <a:endParaRPr b="0" lang="fi-FI" sz="1800" spc="-1" strike="noStrike">
              <a:latin typeface="Arial"/>
            </a:endParaRPr>
          </a:p>
          <a:p>
            <a:pPr>
              <a:lnSpc>
                <a:spcPct val="100000"/>
              </a:lnSpc>
            </a:pPr>
            <a:endParaRPr b="0" lang="fi-FI" sz="1800" spc="-1" strike="noStrike">
              <a:latin typeface="Arial"/>
            </a:endParaRPr>
          </a:p>
          <a:p>
            <a:pPr>
              <a:lnSpc>
                <a:spcPct val="100000"/>
              </a:lnSpc>
            </a:pPr>
            <a:r>
              <a:rPr b="0" lang="nl-NL" sz="1800" spc="-1" strike="noStrike">
                <a:solidFill>
                  <a:srgbClr val="ffffff"/>
                </a:solidFill>
                <a:latin typeface="Roboto"/>
                <a:ea typeface="Roboto"/>
              </a:rPr>
              <a:t>Observatory specific text</a:t>
            </a:r>
            <a:endParaRPr b="0" lang="fi-FI" sz="1800" spc="-1" strike="noStrike">
              <a:latin typeface="Arial"/>
            </a:endParaRPr>
          </a:p>
        </p:txBody>
      </p:sp>
      <p:sp>
        <p:nvSpPr>
          <p:cNvPr id="170" name="CustomShape 6"/>
          <p:cNvSpPr/>
          <p:nvPr/>
        </p:nvSpPr>
        <p:spPr>
          <a:xfrm>
            <a:off x="1519560" y="5921640"/>
            <a:ext cx="5520240" cy="28335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ffffff"/>
                </a:solidFill>
                <a:latin typeface="Roboto"/>
                <a:ea typeface="Roboto"/>
              </a:rPr>
              <a:t>Data sharing:</a:t>
            </a:r>
            <a:br/>
            <a:br/>
            <a:r>
              <a:rPr b="0" lang="nl-NL" sz="1800" spc="-1" strike="noStrike">
                <a:solidFill>
                  <a:srgbClr val="ffffff"/>
                </a:solidFill>
                <a:latin typeface="Roboto"/>
                <a:ea typeface="Roboto"/>
              </a:rPr>
              <a:t>We are encouraging our users and data curators to share their properietary data through us. </a:t>
            </a:r>
            <a:br/>
            <a:br/>
            <a:r>
              <a:rPr b="0" lang="nl-NL" sz="1800" spc="-1" strike="noStrike">
                <a:solidFill>
                  <a:srgbClr val="ffffff"/>
                </a:solidFill>
                <a:latin typeface="Roboto"/>
                <a:ea typeface="Roboto"/>
              </a:rPr>
              <a:t>Data is getting exponentially more valuable in integration than in isolation.  We incentives data sharing with 8 years of industry experience</a:t>
            </a:r>
            <a:br/>
            <a:br/>
            <a:endParaRPr b="0" lang="fi-FI" sz="1800" spc="-1" strike="noStrike">
              <a:latin typeface="Arial"/>
            </a:endParaRPr>
          </a:p>
        </p:txBody>
      </p:sp>
      <p:sp>
        <p:nvSpPr>
          <p:cNvPr id="171" name="CustomShape 7"/>
          <p:cNvSpPr/>
          <p:nvPr/>
        </p:nvSpPr>
        <p:spPr>
          <a:xfrm>
            <a:off x="10441440" y="1158480"/>
            <a:ext cx="4923360" cy="1736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ffffff"/>
                </a:solidFill>
                <a:latin typeface="Roboto"/>
                <a:ea typeface="Roboto"/>
              </a:rPr>
              <a:t>Open scientifc data:</a:t>
            </a:r>
            <a:br/>
            <a:br/>
            <a:r>
              <a:rPr b="0" lang="nl-NL" sz="1800" spc="-1" strike="noStrike">
                <a:solidFill>
                  <a:srgbClr val="ffffff"/>
                </a:solidFill>
                <a:latin typeface="Roboto"/>
                <a:ea typeface="Roboto"/>
              </a:rPr>
              <a:t>We access re-usable scientific data from the Zenodo repository</a:t>
            </a:r>
            <a:endParaRPr b="0" lang="fi-FI" sz="1800" spc="-1" strike="noStrike">
              <a:latin typeface="Arial"/>
            </a:endParaRPr>
          </a:p>
          <a:p>
            <a:pPr>
              <a:lnSpc>
                <a:spcPct val="100000"/>
              </a:lnSpc>
            </a:pPr>
            <a:endParaRPr b="0" lang="fi-FI" sz="1800" spc="-1" strike="noStrike">
              <a:latin typeface="Arial"/>
            </a:endParaRPr>
          </a:p>
          <a:p>
            <a:pPr>
              <a:lnSpc>
                <a:spcPct val="100000"/>
              </a:lnSpc>
            </a:pPr>
            <a:r>
              <a:rPr b="0" lang="nl-NL" sz="1800" spc="-1" strike="noStrike">
                <a:solidFill>
                  <a:srgbClr val="ffffff"/>
                </a:solidFill>
                <a:latin typeface="Roboto"/>
                <a:ea typeface="Roboto"/>
              </a:rPr>
              <a:t>Observatory specific text</a:t>
            </a:r>
            <a:endParaRPr b="0" lang="fi-FI" sz="1800" spc="-1" strike="noStrike">
              <a:latin typeface="Arial"/>
            </a:endParaRPr>
          </a:p>
        </p:txBody>
      </p:sp>
      <p:sp>
        <p:nvSpPr>
          <p:cNvPr id="172" name="CustomShape 8"/>
          <p:cNvSpPr/>
          <p:nvPr/>
        </p:nvSpPr>
        <p:spPr>
          <a:xfrm>
            <a:off x="10028520" y="5933520"/>
            <a:ext cx="5520240" cy="25592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nl-NL" sz="1800" spc="-1" strike="noStrike">
                <a:solidFill>
                  <a:srgbClr val="000000"/>
                </a:solidFill>
                <a:latin typeface="Roboto"/>
                <a:ea typeface="Roboto"/>
              </a:rPr>
              <a:t>Big data sources, satellites:</a:t>
            </a:r>
            <a:br/>
            <a:br/>
            <a:r>
              <a:rPr b="0" lang="nl-NL" sz="1800" spc="-1" strike="noStrike">
                <a:solidFill>
                  <a:srgbClr val="000000"/>
                </a:solidFill>
                <a:latin typeface="Roboto"/>
                <a:ea typeface="Roboto"/>
              </a:rPr>
              <a:t>We are monitoring various transitory but open APIs, satellite images and other continous “big data” sources and use novel statistical technology to capture them into permanent, reliable and timely statistical, business, policy or scientific indicators.</a:t>
            </a:r>
            <a:br/>
            <a:br/>
            <a:endParaRPr b="0" lang="fi-FI"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565560" y="104400"/>
            <a:ext cx="15811920" cy="1160640"/>
          </a:xfrm>
          <a:prstGeom prst="rect">
            <a:avLst/>
          </a:prstGeom>
          <a:noFill/>
          <a:ln w="0">
            <a:noFill/>
          </a:ln>
        </p:spPr>
        <p:txBody>
          <a:bodyPr anchor="ctr">
            <a:normAutofit/>
          </a:bodyPr>
          <a:p>
            <a:pPr>
              <a:lnSpc>
                <a:spcPct val="90000"/>
              </a:lnSpc>
            </a:pPr>
            <a:r>
              <a:rPr b="0" lang="nl-NL" sz="6160" spc="-1" strike="noStrike">
                <a:solidFill>
                  <a:srgbClr val="000000"/>
                </a:solidFill>
                <a:latin typeface="Calibri Light"/>
              </a:rPr>
              <a:t>Obervatory specific data source list</a:t>
            </a:r>
            <a:endParaRPr b="0" lang="en-US" sz="6160" spc="-1" strike="noStrike">
              <a:solidFill>
                <a:srgbClr val="000000"/>
              </a:solidFill>
              <a:latin typeface="Calibri"/>
            </a:endParaRPr>
          </a:p>
        </p:txBody>
      </p:sp>
      <p:sp>
        <p:nvSpPr>
          <p:cNvPr id="174" name="TextShape 2"/>
          <p:cNvSpPr txBox="1"/>
          <p:nvPr/>
        </p:nvSpPr>
        <p:spPr>
          <a:xfrm>
            <a:off x="1173600" y="2556000"/>
            <a:ext cx="14721480" cy="6091560"/>
          </a:xfrm>
          <a:prstGeom prst="rect">
            <a:avLst/>
          </a:prstGeom>
          <a:noFill/>
          <a:ln w="0">
            <a:noFill/>
          </a:ln>
        </p:spPr>
        <p:txBody>
          <a:bodyPr>
            <a:noAutofit/>
          </a:bodyPr>
          <a:p>
            <a:endParaRPr b="0" lang="en-US" sz="392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843120" y="3774960"/>
            <a:ext cx="14721480" cy="1855440"/>
          </a:xfrm>
          <a:prstGeom prst="rect">
            <a:avLst/>
          </a:prstGeom>
          <a:solidFill>
            <a:srgbClr val="bac615"/>
          </a:solidFill>
          <a:ln w="0">
            <a:noFill/>
          </a:ln>
        </p:spPr>
        <p:txBody>
          <a:bodyPr anchor="ctr">
            <a:noAutofit/>
          </a:bodyPr>
          <a:p>
            <a:pPr algn="ctr">
              <a:lnSpc>
                <a:spcPct val="90000"/>
              </a:lnSpc>
            </a:pPr>
            <a:r>
              <a:rPr b="0" lang="nl-NL" sz="6160" spc="-1" strike="noStrike">
                <a:solidFill>
                  <a:srgbClr val="000000"/>
                </a:solidFill>
                <a:latin typeface="Roboto"/>
                <a:ea typeface="Roboto"/>
              </a:rPr>
              <a:t>Team credits</a:t>
            </a:r>
            <a:endParaRPr b="0" lang="en-US" sz="616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565560" y="104400"/>
            <a:ext cx="15811920" cy="1160640"/>
          </a:xfrm>
          <a:prstGeom prst="rect">
            <a:avLst/>
          </a:prstGeom>
          <a:noFill/>
          <a:ln w="0">
            <a:noFill/>
          </a:ln>
        </p:spPr>
        <p:txBody>
          <a:bodyPr anchor="ctr">
            <a:normAutofit/>
          </a:bodyPr>
          <a:p>
            <a:pPr>
              <a:lnSpc>
                <a:spcPct val="90000"/>
              </a:lnSpc>
            </a:pPr>
            <a:r>
              <a:rPr b="0" lang="nl-NL" sz="6160" spc="-1" strike="noStrike">
                <a:solidFill>
                  <a:srgbClr val="000000"/>
                </a:solidFill>
                <a:latin typeface="Calibri Light"/>
              </a:rPr>
              <a:t>Obervatory specific final screenshot</a:t>
            </a:r>
            <a:endParaRPr b="0" lang="en-US" sz="6160" spc="-1" strike="noStrike">
              <a:solidFill>
                <a:srgbClr val="000000"/>
              </a:solidFill>
              <a:latin typeface="Calibri"/>
            </a:endParaRPr>
          </a:p>
        </p:txBody>
      </p:sp>
      <p:sp>
        <p:nvSpPr>
          <p:cNvPr id="177" name="TextShape 2"/>
          <p:cNvSpPr txBox="1"/>
          <p:nvPr/>
        </p:nvSpPr>
        <p:spPr>
          <a:xfrm>
            <a:off x="1173600" y="2556000"/>
            <a:ext cx="14721480" cy="6091560"/>
          </a:xfrm>
          <a:prstGeom prst="rect">
            <a:avLst/>
          </a:prstGeom>
          <a:noFill/>
          <a:ln w="0">
            <a:noFill/>
          </a:ln>
        </p:spPr>
        <p:txBody>
          <a:bodyPr>
            <a:noAutofit/>
          </a:bodyPr>
          <a:p>
            <a:endParaRPr b="0" lang="en-US" sz="392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565560" y="104400"/>
            <a:ext cx="15811920" cy="1160640"/>
          </a:xfrm>
          <a:prstGeom prst="rect">
            <a:avLst/>
          </a:prstGeom>
          <a:noFill/>
          <a:ln w="0">
            <a:noFill/>
          </a:ln>
        </p:spPr>
        <p:txBody>
          <a:bodyPr anchor="ctr">
            <a:normAutofit/>
          </a:bodyPr>
          <a:p>
            <a:pPr>
              <a:lnSpc>
                <a:spcPct val="90000"/>
              </a:lnSpc>
            </a:pPr>
            <a:r>
              <a:rPr b="0" lang="en-US" sz="6160" spc="-1" strike="noStrike">
                <a:solidFill>
                  <a:srgbClr val="000000"/>
                </a:solidFill>
                <a:latin typeface="Calibri Light"/>
              </a:rPr>
              <a:t>Why is Open Data Not Used?</a:t>
            </a:r>
            <a:endParaRPr b="0" lang="en-US" sz="6160" spc="-1" strike="noStrike">
              <a:solidFill>
                <a:srgbClr val="000000"/>
              </a:solidFill>
              <a:latin typeface="Calibri"/>
            </a:endParaRPr>
          </a:p>
        </p:txBody>
      </p:sp>
      <p:pic>
        <p:nvPicPr>
          <p:cNvPr id="86" name="Content Placeholder 9" descr="Graphical user interface, application&#10;&#10;Description automatically generated with medium confidence"/>
          <p:cNvPicPr/>
          <p:nvPr/>
        </p:nvPicPr>
        <p:blipFill>
          <a:blip r:embed="rId1"/>
          <a:srcRect l="-137" t="-1177" r="137" b="6859"/>
          <a:stretch/>
        </p:blipFill>
        <p:spPr>
          <a:xfrm>
            <a:off x="784800" y="1060920"/>
            <a:ext cx="15330960" cy="8136720"/>
          </a:xfrm>
          <a:prstGeom prst="rect">
            <a:avLst/>
          </a:prstGeom>
          <a:ln w="0">
            <a:noFill/>
          </a:ln>
        </p:spPr>
      </p:pic>
      <p:grpSp>
        <p:nvGrpSpPr>
          <p:cNvPr id="87" name="Group 2"/>
          <p:cNvGrpSpPr/>
          <p:nvPr/>
        </p:nvGrpSpPr>
        <p:grpSpPr>
          <a:xfrm>
            <a:off x="471960" y="5639040"/>
            <a:ext cx="15811920" cy="3961800"/>
            <a:chOff x="471960" y="5639040"/>
            <a:chExt cx="15811920" cy="3961800"/>
          </a:xfrm>
        </p:grpSpPr>
        <p:sp>
          <p:nvSpPr>
            <p:cNvPr id="88" name="CustomShape 3"/>
            <p:cNvSpPr/>
            <p:nvPr/>
          </p:nvSpPr>
          <p:spPr>
            <a:xfrm>
              <a:off x="471960" y="5639040"/>
              <a:ext cx="15811920" cy="396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89" name="CustomShape 4"/>
            <p:cNvSpPr/>
            <p:nvPr/>
          </p:nvSpPr>
          <p:spPr>
            <a:xfrm>
              <a:off x="618120" y="5912280"/>
              <a:ext cx="15330960" cy="3534120"/>
            </a:xfrm>
            <a:prstGeom prst="rect">
              <a:avLst/>
            </a:prstGeom>
            <a:solidFill>
              <a:schemeClr val="bg1"/>
            </a:solidFill>
            <a:ln w="0">
              <a:noFill/>
            </a:ln>
          </p:spPr>
          <p:style>
            <a:lnRef idx="0"/>
            <a:fillRef idx="0"/>
            <a:effectRef idx="0"/>
            <a:fontRef idx="minor"/>
          </p:style>
          <p:txBody>
            <a:bodyPr lIns="90000" rIns="90000" tIns="45000" bIns="45000">
              <a:spAutoFit/>
            </a:bodyPr>
            <a:p>
              <a:pPr marL="285840" indent="-285480">
                <a:lnSpc>
                  <a:spcPct val="100000"/>
                </a:lnSpc>
                <a:spcAft>
                  <a:spcPts val="601"/>
                </a:spcAft>
                <a:buClr>
                  <a:srgbClr val="000000"/>
                </a:buClr>
                <a:buFont typeface="Arial"/>
                <a:buChar char="•"/>
              </a:pPr>
              <a:r>
                <a:rPr b="0" lang="en-US" sz="2400" spc="-1" strike="noStrike">
                  <a:solidFill>
                    <a:srgbClr val="000000"/>
                  </a:solidFill>
                  <a:latin typeface="Roboto"/>
                  <a:ea typeface="Roboto"/>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endParaRPr b="0" lang="fi-FI" sz="2400" spc="-1" strike="noStrike">
                <a:latin typeface="Arial"/>
              </a:endParaRPr>
            </a:p>
            <a:p>
              <a:pPr marL="285840" indent="-285480">
                <a:lnSpc>
                  <a:spcPct val="100000"/>
                </a:lnSpc>
                <a:spcAft>
                  <a:spcPts val="601"/>
                </a:spcAft>
                <a:buClr>
                  <a:srgbClr val="000000"/>
                </a:buClr>
                <a:buFont typeface="Arial"/>
                <a:buChar char="•"/>
              </a:pPr>
              <a:r>
                <a:rPr b="0" lang="en-US" sz="2400" spc="-1" strike="noStrike">
                  <a:solidFill>
                    <a:srgbClr val="000000"/>
                  </a:solidFill>
                  <a:latin typeface="Roboto"/>
                  <a:ea typeface="Roboto"/>
                </a:rPr>
                <a:t>Haphazard use of measurement units (gram vs kilogram), currencies, metadata codes (regional boundaries change several thousand times just in the EU over a few years.)</a:t>
              </a:r>
              <a:endParaRPr b="0" lang="fi-FI" sz="2400" spc="-1" strike="noStrike">
                <a:latin typeface="Arial"/>
              </a:endParaRPr>
            </a:p>
            <a:p>
              <a:pPr marL="285840" indent="-285480">
                <a:lnSpc>
                  <a:spcPct val="100000"/>
                </a:lnSpc>
                <a:spcAft>
                  <a:spcPts val="601"/>
                </a:spcAft>
                <a:buClr>
                  <a:srgbClr val="000000"/>
                </a:buClr>
                <a:buFont typeface="Arial"/>
                <a:buChar char="•"/>
              </a:pPr>
              <a:r>
                <a:rPr b="0" lang="en-US" sz="2400" spc="-1" strike="noStrike">
                  <a:solidFill>
                    <a:srgbClr val="000000"/>
                  </a:solidFill>
                  <a:latin typeface="Roboto"/>
                  <a:ea typeface="Roboto"/>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b="0" lang="fi-FI" sz="2400" spc="-1" strike="noStrike">
                <a:latin typeface="Arial"/>
              </a:endParaRPr>
            </a:p>
          </p:txBody>
        </p:sp>
      </p:gr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565560" y="104400"/>
            <a:ext cx="15811920" cy="1160640"/>
          </a:xfrm>
          <a:prstGeom prst="rect">
            <a:avLst/>
          </a:prstGeom>
          <a:noFill/>
          <a:ln w="0">
            <a:noFill/>
          </a:ln>
        </p:spPr>
        <p:txBody>
          <a:bodyPr anchor="ctr">
            <a:normAutofit/>
          </a:bodyPr>
          <a:p>
            <a:pPr>
              <a:lnSpc>
                <a:spcPct val="90000"/>
              </a:lnSpc>
            </a:pPr>
            <a:r>
              <a:rPr b="0" lang="en-US" sz="6160" spc="-1" strike="noStrike">
                <a:solidFill>
                  <a:srgbClr val="000000"/>
                </a:solidFill>
                <a:latin typeface="Calibri Light"/>
              </a:rPr>
              <a:t>Observatory final opening page here</a:t>
            </a:r>
            <a:endParaRPr b="0" lang="en-US" sz="6160" spc="-1" strike="noStrike">
              <a:solidFill>
                <a:srgbClr val="000000"/>
              </a:solidFill>
              <a:latin typeface="Calibri"/>
            </a:endParaRPr>
          </a:p>
        </p:txBody>
      </p:sp>
      <p:pic>
        <p:nvPicPr>
          <p:cNvPr id="91" name="Content Placeholder 9" descr="Graphical user interface, application&#10;&#10;Description automatically generated with medium confidence"/>
          <p:cNvPicPr/>
          <p:nvPr/>
        </p:nvPicPr>
        <p:blipFill>
          <a:blip r:embed="rId1"/>
          <a:srcRect l="-137" t="-1177" r="137" b="6859"/>
          <a:stretch/>
        </p:blipFill>
        <p:spPr>
          <a:xfrm>
            <a:off x="690840" y="1124280"/>
            <a:ext cx="15330960" cy="81367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843120" y="3774960"/>
            <a:ext cx="14721480" cy="1855440"/>
          </a:xfrm>
          <a:prstGeom prst="rect">
            <a:avLst/>
          </a:prstGeom>
          <a:solidFill>
            <a:srgbClr val="4ec0e4"/>
          </a:solidFill>
          <a:ln w="0">
            <a:noFill/>
          </a:ln>
        </p:spPr>
        <p:txBody>
          <a:bodyPr anchor="ctr">
            <a:noAutofit/>
          </a:bodyPr>
          <a:p>
            <a:pPr algn="ctr">
              <a:lnSpc>
                <a:spcPct val="90000"/>
              </a:lnSpc>
            </a:pPr>
            <a:r>
              <a:rPr b="0" lang="nl-NL" sz="6160" spc="-1" strike="noStrike">
                <a:solidFill>
                  <a:srgbClr val="f2f2f2"/>
                </a:solidFill>
                <a:latin typeface="Roboto"/>
                <a:ea typeface="Roboto"/>
              </a:rPr>
              <a:t>Why is open data not trusted? </a:t>
            </a:r>
            <a:endParaRPr b="0" lang="en-US" sz="616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565560" y="104400"/>
            <a:ext cx="15811920" cy="1160640"/>
          </a:xfrm>
          <a:prstGeom prst="rect">
            <a:avLst/>
          </a:prstGeom>
          <a:noFill/>
          <a:ln w="0">
            <a:noFill/>
          </a:ln>
        </p:spPr>
        <p:txBody>
          <a:bodyPr anchor="ctr">
            <a:normAutofit/>
          </a:bodyPr>
          <a:p>
            <a:pPr>
              <a:lnSpc>
                <a:spcPct val="90000"/>
              </a:lnSpc>
            </a:pPr>
            <a:r>
              <a:rPr b="0" lang="en-US" sz="6160" spc="-1" strike="noStrike">
                <a:solidFill>
                  <a:srgbClr val="000000"/>
                </a:solidFill>
                <a:latin typeface="Calibri Light"/>
              </a:rPr>
              <a:t>Why is Open Data Not Used?</a:t>
            </a:r>
            <a:endParaRPr b="0" lang="en-US" sz="6160" spc="-1" strike="noStrike">
              <a:solidFill>
                <a:srgbClr val="000000"/>
              </a:solidFill>
              <a:latin typeface="Calibri"/>
            </a:endParaRPr>
          </a:p>
        </p:txBody>
      </p:sp>
      <p:pic>
        <p:nvPicPr>
          <p:cNvPr id="94" name="Content Placeholder 9" descr="Graphical user interface, application&#10;&#10;Description automatically generated with medium confidence"/>
          <p:cNvPicPr/>
          <p:nvPr/>
        </p:nvPicPr>
        <p:blipFill>
          <a:blip r:embed="rId1"/>
          <a:srcRect l="-137" t="-1177" r="137" b="6859"/>
          <a:stretch/>
        </p:blipFill>
        <p:spPr>
          <a:xfrm>
            <a:off x="784800" y="1060920"/>
            <a:ext cx="15330960" cy="8136720"/>
          </a:xfrm>
          <a:prstGeom prst="rect">
            <a:avLst/>
          </a:prstGeom>
          <a:ln w="0">
            <a:noFill/>
          </a:ln>
        </p:spPr>
      </p:pic>
      <p:grpSp>
        <p:nvGrpSpPr>
          <p:cNvPr id="95" name="Group 2"/>
          <p:cNvGrpSpPr/>
          <p:nvPr/>
        </p:nvGrpSpPr>
        <p:grpSpPr>
          <a:xfrm>
            <a:off x="471960" y="5639040"/>
            <a:ext cx="15811920" cy="3961800"/>
            <a:chOff x="471960" y="5639040"/>
            <a:chExt cx="15811920" cy="3961800"/>
          </a:xfrm>
        </p:grpSpPr>
        <p:sp>
          <p:nvSpPr>
            <p:cNvPr id="96" name="CustomShape 3"/>
            <p:cNvSpPr/>
            <p:nvPr/>
          </p:nvSpPr>
          <p:spPr>
            <a:xfrm>
              <a:off x="471960" y="5639040"/>
              <a:ext cx="15811920" cy="396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97" name="CustomShape 4"/>
            <p:cNvSpPr/>
            <p:nvPr/>
          </p:nvSpPr>
          <p:spPr>
            <a:xfrm>
              <a:off x="618120" y="5912280"/>
              <a:ext cx="15330960" cy="3534120"/>
            </a:xfrm>
            <a:prstGeom prst="rect">
              <a:avLst/>
            </a:prstGeom>
            <a:solidFill>
              <a:schemeClr val="bg1"/>
            </a:solidFill>
            <a:ln w="0">
              <a:noFill/>
            </a:ln>
          </p:spPr>
          <p:style>
            <a:lnRef idx="0"/>
            <a:fillRef idx="0"/>
            <a:effectRef idx="0"/>
            <a:fontRef idx="minor"/>
          </p:style>
          <p:txBody>
            <a:bodyPr lIns="90000" rIns="90000" tIns="45000" bIns="45000">
              <a:spAutoFit/>
            </a:bodyPr>
            <a:p>
              <a:pPr marL="285840" indent="-285480">
                <a:lnSpc>
                  <a:spcPct val="100000"/>
                </a:lnSpc>
                <a:spcAft>
                  <a:spcPts val="601"/>
                </a:spcAft>
                <a:buClr>
                  <a:srgbClr val="000000"/>
                </a:buClr>
                <a:buFont typeface="Arial"/>
                <a:buChar char="•"/>
              </a:pPr>
              <a:r>
                <a:rPr b="0" lang="en-US" sz="2400" spc="-1" strike="noStrike">
                  <a:solidFill>
                    <a:srgbClr val="000000"/>
                  </a:solidFill>
                  <a:latin typeface="Roboto"/>
                  <a:ea typeface="Roboto"/>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endParaRPr b="0" lang="fi-FI" sz="2400" spc="-1" strike="noStrike">
                <a:latin typeface="Arial"/>
              </a:endParaRPr>
            </a:p>
            <a:p>
              <a:pPr marL="285840" indent="-285480">
                <a:lnSpc>
                  <a:spcPct val="100000"/>
                </a:lnSpc>
                <a:spcAft>
                  <a:spcPts val="601"/>
                </a:spcAft>
                <a:buClr>
                  <a:srgbClr val="000000"/>
                </a:buClr>
                <a:buFont typeface="Arial"/>
                <a:buChar char="•"/>
              </a:pPr>
              <a:r>
                <a:rPr b="0" lang="en-US" sz="2400" spc="-1" strike="noStrike">
                  <a:solidFill>
                    <a:srgbClr val="000000"/>
                  </a:solidFill>
                  <a:latin typeface="Roboto"/>
                  <a:ea typeface="Roboto"/>
                </a:rPr>
                <a:t>Haphazard use of measurement units (gram vs kilogram), currencies, metadata codes (regional boundaries change several thousand times just in the EU over a few years.)</a:t>
              </a:r>
              <a:endParaRPr b="0" lang="fi-FI" sz="2400" spc="-1" strike="noStrike">
                <a:latin typeface="Arial"/>
              </a:endParaRPr>
            </a:p>
            <a:p>
              <a:pPr marL="285840" indent="-285480">
                <a:lnSpc>
                  <a:spcPct val="100000"/>
                </a:lnSpc>
                <a:spcAft>
                  <a:spcPts val="601"/>
                </a:spcAft>
                <a:buClr>
                  <a:srgbClr val="000000"/>
                </a:buClr>
                <a:buFont typeface="Arial"/>
                <a:buChar char="•"/>
              </a:pPr>
              <a:r>
                <a:rPr b="0" lang="en-US" sz="2400" spc="-1" strike="noStrike">
                  <a:solidFill>
                    <a:srgbClr val="000000"/>
                  </a:solidFill>
                  <a:latin typeface="Roboto"/>
                  <a:ea typeface="Roboto"/>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b="0" lang="fi-FI" sz="2400" spc="-1" strike="noStrike">
                <a:latin typeface="Arial"/>
              </a:endParaRPr>
            </a:p>
          </p:txBody>
        </p:sp>
      </p:gr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565560" y="104400"/>
            <a:ext cx="15811920" cy="1160640"/>
          </a:xfrm>
          <a:prstGeom prst="rect">
            <a:avLst/>
          </a:prstGeom>
          <a:noFill/>
          <a:ln w="0">
            <a:noFill/>
          </a:ln>
        </p:spPr>
        <p:txBody>
          <a:bodyPr anchor="ctr">
            <a:normAutofit/>
          </a:bodyPr>
          <a:p>
            <a:pPr>
              <a:lnSpc>
                <a:spcPct val="90000"/>
              </a:lnSpc>
            </a:pPr>
            <a:r>
              <a:rPr b="0" lang="en-US" sz="6160" spc="-1" strike="noStrike">
                <a:solidFill>
                  <a:srgbClr val="000000"/>
                </a:solidFill>
                <a:latin typeface="Calibri Light"/>
              </a:rPr>
              <a:t>Why is Open Data Not Used?</a:t>
            </a:r>
            <a:endParaRPr b="0" lang="en-US" sz="6160" spc="-1" strike="noStrike">
              <a:solidFill>
                <a:srgbClr val="000000"/>
              </a:solidFill>
              <a:latin typeface="Calibri"/>
            </a:endParaRPr>
          </a:p>
        </p:txBody>
      </p:sp>
      <p:pic>
        <p:nvPicPr>
          <p:cNvPr id="99" name="Content Placeholder 9" descr="Graphical user interface, application&#10;&#10;Description automatically generated with medium confidence"/>
          <p:cNvPicPr/>
          <p:nvPr/>
        </p:nvPicPr>
        <p:blipFill>
          <a:blip r:embed="rId1"/>
          <a:srcRect l="-137" t="-1177" r="137" b="6859"/>
          <a:stretch/>
        </p:blipFill>
        <p:spPr>
          <a:xfrm>
            <a:off x="784800" y="1464120"/>
            <a:ext cx="15330960" cy="8136720"/>
          </a:xfrm>
          <a:prstGeom prst="rect">
            <a:avLst/>
          </a:prstGeom>
          <a:ln w="0">
            <a:noFill/>
          </a:ln>
        </p:spPr>
      </p:pic>
      <p:sp>
        <p:nvSpPr>
          <p:cNvPr id="100" name="CustomShape 2"/>
          <p:cNvSpPr/>
          <p:nvPr/>
        </p:nvSpPr>
        <p:spPr>
          <a:xfrm>
            <a:off x="784800" y="1464120"/>
            <a:ext cx="15330960" cy="4115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101" name="CustomShape 3"/>
          <p:cNvSpPr/>
          <p:nvPr/>
        </p:nvSpPr>
        <p:spPr>
          <a:xfrm>
            <a:off x="784800" y="1722240"/>
            <a:ext cx="15330960" cy="3534840"/>
          </a:xfrm>
          <a:prstGeom prst="rect">
            <a:avLst/>
          </a:prstGeom>
          <a:solidFill>
            <a:schemeClr val="bg1"/>
          </a:solidFill>
          <a:ln w="0">
            <a:noFill/>
          </a:ln>
        </p:spPr>
        <p:style>
          <a:lnRef idx="0"/>
          <a:fillRef idx="0"/>
          <a:effectRef idx="0"/>
          <a:fontRef idx="minor"/>
        </p:style>
        <p:txBody>
          <a:bodyPr lIns="90000" rIns="90000" tIns="45000" bIns="45000">
            <a:spAutoFit/>
          </a:bodyPr>
          <a:p>
            <a:pPr marL="285840" indent="-285480">
              <a:lnSpc>
                <a:spcPct val="100000"/>
              </a:lnSpc>
              <a:spcAft>
                <a:spcPts val="601"/>
              </a:spcAft>
              <a:buClr>
                <a:srgbClr val="000000"/>
              </a:buClr>
              <a:buFont typeface="Arial"/>
              <a:buChar char="•"/>
            </a:pPr>
            <a:r>
              <a:rPr b="0" lang="en-US" sz="2400" spc="-1" strike="noStrike">
                <a:solidFill>
                  <a:srgbClr val="000000"/>
                </a:solidFill>
                <a:latin typeface="Roboto"/>
                <a:ea typeface="Roboto"/>
              </a:rPr>
              <a:t>Open data is released after primary governmental, scientific or corporate use. It is not processed and organized to the new user’s needs.</a:t>
            </a:r>
            <a:endParaRPr b="0" lang="fi-FI" sz="2400" spc="-1" strike="noStrike">
              <a:latin typeface="Arial"/>
            </a:endParaRPr>
          </a:p>
          <a:p>
            <a:pPr marL="285840" indent="-285480">
              <a:lnSpc>
                <a:spcPct val="100000"/>
              </a:lnSpc>
              <a:spcAft>
                <a:spcPts val="601"/>
              </a:spcAft>
              <a:buClr>
                <a:srgbClr val="000000"/>
              </a:buClr>
              <a:buFont typeface="Arial"/>
              <a:buChar char="•"/>
            </a:pPr>
            <a:r>
              <a:rPr b="0" lang="en-US" sz="2400" spc="-1" strike="noStrike">
                <a:solidFill>
                  <a:srgbClr val="000000"/>
                </a:solidFill>
                <a:latin typeface="Roboto"/>
                <a:ea typeface="Roboto"/>
              </a:rPr>
              <a:t>The data is poorly documented, the primary user does not have an incentive to hire a data scientist or statistician to provide important metadata for the information: it needs to be reverse engineered to figure out important aspects of the data.</a:t>
            </a:r>
            <a:endParaRPr b="0" lang="fi-FI" sz="2400" spc="-1" strike="noStrike">
              <a:latin typeface="Arial"/>
            </a:endParaRPr>
          </a:p>
          <a:p>
            <a:pPr marL="285840" indent="-285480">
              <a:lnSpc>
                <a:spcPct val="100000"/>
              </a:lnSpc>
              <a:spcAft>
                <a:spcPts val="601"/>
              </a:spcAft>
              <a:buClr>
                <a:srgbClr val="000000"/>
              </a:buClr>
              <a:buFont typeface="Arial"/>
              <a:buChar char="•"/>
            </a:pPr>
            <a:r>
              <a:rPr b="0" lang="en-US" sz="2400" spc="-1" strike="noStrike">
                <a:solidFill>
                  <a:srgbClr val="000000"/>
                </a:solidFill>
                <a:latin typeface="Roboto"/>
                <a:ea typeface="Roboto"/>
              </a:rPr>
              <a:t>The EU, OECD, an UN bodies are (co-)financing more than 60 permanent data collection points, so called ‘</a:t>
            </a:r>
            <a:r>
              <a:rPr b="1" lang="en-US" sz="2400" spc="-1" strike="noStrike">
                <a:solidFill>
                  <a:srgbClr val="000000"/>
                </a:solidFill>
                <a:latin typeface="Roboto"/>
                <a:ea typeface="Roboto"/>
              </a:rPr>
              <a:t>observatories</a:t>
            </a:r>
            <a:r>
              <a:rPr b="0" lang="en-US" sz="2400" spc="-1" strike="noStrike">
                <a:solidFill>
                  <a:srgbClr val="000000"/>
                </a:solidFill>
                <a:latin typeface="Roboto"/>
                <a:ea typeface="Roboto"/>
              </a:rPr>
              <a:t>’  or ‘</a:t>
            </a:r>
            <a:r>
              <a:rPr b="1" lang="en-US" sz="2400" spc="-1" strike="noStrike">
                <a:solidFill>
                  <a:srgbClr val="000000"/>
                </a:solidFill>
                <a:latin typeface="Roboto"/>
                <a:ea typeface="Roboto"/>
              </a:rPr>
              <a:t>data observatories</a:t>
            </a:r>
            <a:r>
              <a:rPr b="0" lang="en-US" sz="2400" spc="-1" strike="noStrike">
                <a:solidFill>
                  <a:srgbClr val="000000"/>
                </a:solidFill>
                <a:latin typeface="Roboto"/>
                <a:ea typeface="Roboto"/>
              </a:rPr>
              <a:t>.  Our market research found they almost never use any form of open data.  We believe that it is a wasted opportunity to spend millions of euros on each data observatory’s collection problem when billions worth of open data (at historical cost) is not even considered in them.</a:t>
            </a:r>
            <a:endParaRPr b="0" lang="fi-FI"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TextShape 1"/>
          <p:cNvSpPr txBox="1"/>
          <p:nvPr/>
        </p:nvSpPr>
        <p:spPr>
          <a:xfrm>
            <a:off x="843120" y="3774960"/>
            <a:ext cx="14721480" cy="1855440"/>
          </a:xfrm>
          <a:prstGeom prst="rect">
            <a:avLst/>
          </a:prstGeom>
          <a:solidFill>
            <a:srgbClr val="bac615"/>
          </a:solidFill>
          <a:ln w="0">
            <a:noFill/>
          </a:ln>
        </p:spPr>
        <p:txBody>
          <a:bodyPr anchor="ctr">
            <a:noAutofit/>
          </a:bodyPr>
          <a:p>
            <a:pPr algn="ctr">
              <a:lnSpc>
                <a:spcPct val="90000"/>
              </a:lnSpc>
            </a:pPr>
            <a:r>
              <a:rPr b="0" lang="nl-NL" sz="6160" spc="-1" strike="noStrike">
                <a:solidFill>
                  <a:srgbClr val="000000"/>
                </a:solidFill>
                <a:latin typeface="Roboto"/>
                <a:ea typeface="Roboto"/>
              </a:rPr>
              <a:t>How can we build up the missing trust?</a:t>
            </a:r>
            <a:endParaRPr b="0" lang="en-US" sz="616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1173600" y="0"/>
            <a:ext cx="14721480" cy="1855440"/>
          </a:xfrm>
          <a:prstGeom prst="rect">
            <a:avLst/>
          </a:prstGeom>
          <a:noFill/>
          <a:ln w="0">
            <a:noFill/>
          </a:ln>
        </p:spPr>
        <p:txBody>
          <a:bodyPr anchor="ctr">
            <a:noAutofit/>
          </a:bodyPr>
          <a:p>
            <a:pPr>
              <a:lnSpc>
                <a:spcPct val="90000"/>
              </a:lnSpc>
            </a:pPr>
            <a:r>
              <a:rPr b="0" lang="en-US" sz="6160" spc="-1" strike="noStrike">
                <a:solidFill>
                  <a:srgbClr val="000000"/>
                </a:solidFill>
                <a:latin typeface="Calibri Light"/>
              </a:rPr>
              <a:t>OSINT &amp; Open-Source Market Research</a:t>
            </a:r>
            <a:endParaRPr b="0" lang="en-US" sz="6160" spc="-1" strike="noStrike">
              <a:solidFill>
                <a:srgbClr val="000000"/>
              </a:solidFill>
              <a:latin typeface="Calibri"/>
            </a:endParaRPr>
          </a:p>
        </p:txBody>
      </p:sp>
      <p:pic>
        <p:nvPicPr>
          <p:cNvPr id="104" name="Content Placeholder 4" descr="Graphical user interface, application&#10;&#10;Description automatically generated"/>
          <p:cNvPicPr/>
          <p:nvPr/>
        </p:nvPicPr>
        <p:blipFill>
          <a:blip r:embed="rId1"/>
          <a:stretch/>
        </p:blipFill>
        <p:spPr>
          <a:xfrm>
            <a:off x="3822840" y="1582560"/>
            <a:ext cx="11202120" cy="4260960"/>
          </a:xfrm>
          <a:prstGeom prst="rect">
            <a:avLst/>
          </a:prstGeom>
          <a:ln w="0">
            <a:noFill/>
          </a:ln>
        </p:spPr>
      </p:pic>
      <p:pic>
        <p:nvPicPr>
          <p:cNvPr id="105" name="Picture 7" descr=""/>
          <p:cNvPicPr/>
          <p:nvPr/>
        </p:nvPicPr>
        <p:blipFill>
          <a:blip r:embed="rId2"/>
          <a:srcRect l="12085" t="10674" r="11331" b="4598"/>
          <a:stretch/>
        </p:blipFill>
        <p:spPr>
          <a:xfrm>
            <a:off x="7290360" y="3143520"/>
            <a:ext cx="10170360" cy="6328800"/>
          </a:xfrm>
          <a:prstGeom prst="rect">
            <a:avLst/>
          </a:prstGeom>
          <a:ln w="0">
            <a:noFill/>
          </a:ln>
        </p:spPr>
      </p:pic>
      <p:pic>
        <p:nvPicPr>
          <p:cNvPr id="106" name="Picture 3" descr="Text&#10;&#10;Description automatically generated"/>
          <p:cNvPicPr/>
          <p:nvPr/>
        </p:nvPicPr>
        <p:blipFill>
          <a:blip r:embed="rId3"/>
          <a:stretch/>
        </p:blipFill>
        <p:spPr>
          <a:xfrm>
            <a:off x="732600" y="1582560"/>
            <a:ext cx="2809080" cy="4260960"/>
          </a:xfrm>
          <a:prstGeom prst="rect">
            <a:avLst/>
          </a:prstGeom>
          <a:ln w="0">
            <a:noFill/>
          </a:ln>
        </p:spPr>
      </p:pic>
      <p:pic>
        <p:nvPicPr>
          <p:cNvPr id="107" name="Picture 6" descr="Text&#10;&#10;Description automatically generated with medium confidence"/>
          <p:cNvPicPr/>
          <p:nvPr/>
        </p:nvPicPr>
        <p:blipFill>
          <a:blip r:embed="rId4"/>
          <a:stretch/>
        </p:blipFill>
        <p:spPr>
          <a:xfrm>
            <a:off x="6001920" y="6165000"/>
            <a:ext cx="4220640" cy="2986200"/>
          </a:xfrm>
          <a:prstGeom prst="rect">
            <a:avLst/>
          </a:prstGeom>
          <a:ln w="0">
            <a:noFill/>
          </a:ln>
        </p:spPr>
      </p:pic>
      <p:sp>
        <p:nvSpPr>
          <p:cNvPr id="108" name="CustomShape 2"/>
          <p:cNvSpPr/>
          <p:nvPr/>
        </p:nvSpPr>
        <p:spPr>
          <a:xfrm rot="20673600">
            <a:off x="4101840" y="6108480"/>
            <a:ext cx="1410120" cy="2289600"/>
          </a:xfrm>
          <a:prstGeom prst="curvedRightArrow">
            <a:avLst>
              <a:gd name="adj1" fmla="val 25000"/>
              <a:gd name="adj2" fmla="val 50000"/>
              <a:gd name="adj3" fmla="val 25000"/>
            </a:avLst>
          </a:prstGeom>
          <a:solidFill>
            <a:srgbClr val="4ec0e4"/>
          </a:solidFill>
          <a:ln>
            <a:solidFill>
              <a:srgbClr val="398ea8"/>
            </a:solidFill>
          </a:ln>
        </p:spPr>
        <p:style>
          <a:lnRef idx="2">
            <a:schemeClr val="accent1">
              <a:shade val="50000"/>
            </a:schemeClr>
          </a:lnRef>
          <a:fillRef idx="1">
            <a:schemeClr val="accent1"/>
          </a:fillRef>
          <a:effectRef idx="0">
            <a:schemeClr val="accent1"/>
          </a:effectRef>
          <a:fontRef idx="minor"/>
        </p:style>
      </p:sp>
      <p:sp>
        <p:nvSpPr>
          <p:cNvPr id="109" name="CustomShape 3"/>
          <p:cNvSpPr/>
          <p:nvPr/>
        </p:nvSpPr>
        <p:spPr>
          <a:xfrm>
            <a:off x="5627160" y="2426760"/>
            <a:ext cx="11441520" cy="1855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sp>
        <p:nvSpPr>
          <p:cNvPr id="110" name="CustomShape 4"/>
          <p:cNvSpPr/>
          <p:nvPr/>
        </p:nvSpPr>
        <p:spPr>
          <a:xfrm>
            <a:off x="5783040" y="2653560"/>
            <a:ext cx="11285280" cy="1187640"/>
          </a:xfrm>
          <a:prstGeom prst="rect">
            <a:avLst/>
          </a:prstGeom>
          <a:solidFill>
            <a:schemeClr val="bg1"/>
          </a:solidFill>
          <a:ln w="0">
            <a:noFill/>
          </a:ln>
        </p:spPr>
        <p:style>
          <a:lnRef idx="0"/>
          <a:fillRef idx="0"/>
          <a:effectRef idx="0"/>
          <a:fontRef idx="minor"/>
        </p:style>
        <p:txBody>
          <a:bodyPr lIns="90000" rIns="90000" tIns="45000" bIns="45000">
            <a:spAutoFit/>
          </a:bodyPr>
          <a:p>
            <a:pPr>
              <a:lnSpc>
                <a:spcPct val="100000"/>
              </a:lnSpc>
              <a:spcAft>
                <a:spcPts val="601"/>
              </a:spcAft>
            </a:pPr>
            <a:r>
              <a:rPr b="0" lang="en-US" sz="2400" spc="-1" strike="noStrike">
                <a:solidFill>
                  <a:srgbClr val="000000"/>
                </a:solidFill>
                <a:latin typeface="Roboto"/>
                <a:ea typeface="Roboto"/>
              </a:rPr>
              <a:t>We do what </a:t>
            </a:r>
            <a:r>
              <a:rPr b="1" lang="en-US" sz="2400" spc="-1" strike="noStrike">
                <a:solidFill>
                  <a:srgbClr val="000000"/>
                </a:solidFill>
                <a:latin typeface="Roboto"/>
                <a:ea typeface="Roboto"/>
              </a:rPr>
              <a:t>bellingcat</a:t>
            </a:r>
            <a:r>
              <a:rPr b="0" lang="en-US" sz="2400" spc="-1" strike="noStrike">
                <a:solidFill>
                  <a:srgbClr val="000000"/>
                </a:solidFill>
                <a:latin typeface="Roboto"/>
                <a:ea typeface="Roboto"/>
              </a:rPr>
              <a:t> does with open-source intelligence in journalism: programmatically sift through vast mountains of open data and try to select and verify those that meet high business, scientific or policy evidence standards. </a:t>
            </a:r>
            <a:endParaRPr b="0" lang="fi-FI" sz="2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4ec0e4"/>
      </a:accent1>
      <a:accent2>
        <a:srgbClr val="007cbb"/>
      </a:accent2>
      <a:accent3>
        <a:srgbClr val="bac615"/>
      </a:accent3>
      <a:accent4>
        <a:srgbClr val="00843a"/>
      </a:accent4>
      <a:accent5>
        <a:srgbClr val="3ea135"/>
      </a:accent5>
      <a:accent6>
        <a:srgbClr val="e88500"/>
      </a:accent6>
      <a:hlink>
        <a:srgbClr val="4ec0e4"/>
      </a:hlink>
      <a:folHlink>
        <a:srgbClr val="ebebe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c3c43"/>
      </a:dk2>
      <a:lt2>
        <a:srgbClr val="ebebeb"/>
      </a:lt2>
      <a:accent1>
        <a:srgbClr val="4ec0e4"/>
      </a:accent1>
      <a:accent2>
        <a:srgbClr val="007cbb"/>
      </a:accent2>
      <a:accent3>
        <a:srgbClr val="bac615"/>
      </a:accent3>
      <a:accent4>
        <a:srgbClr val="00843a"/>
      </a:accent4>
      <a:accent5>
        <a:srgbClr val="3ea135"/>
      </a:accent5>
      <a:accent6>
        <a:srgbClr val="e88500"/>
      </a:accent6>
      <a:hlink>
        <a:srgbClr val="4ec0e4"/>
      </a:hlink>
      <a:folHlink>
        <a:srgbClr val="ebebe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4574</TotalTime>
  <Application>LibreOffice/7.0.5.2$Linux_X86_64 LibreOffice_project/00$Build-2</Application>
  <AppVersion>15.0000</AppVersion>
  <Words>1732</Words>
  <Paragraphs>101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2021-04-05T11:21:47Z</dcterms:created>
  <dc:creator>Daniel Antal</dc:creator>
  <dc:description/>
  <dc:language>fi-FI</dc:language>
  <cp:lastModifiedBy/>
  <dcterms:modified xsi:type="dcterms:W3CDTF">2021-05-20T18:33:39Z</dcterms:modified>
  <cp:revision>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Custom</vt:lpwstr>
  </property>
  <property fmtid="{D5CDD505-2E9C-101B-9397-08002B2CF9AE}" pid="3" name="Slides">
    <vt:i4>26</vt:i4>
  </property>
</Properties>
</file>